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slides/slide29.xml" ContentType="application/vnd.openxmlformats-officedocument.presentationml.slide+xml"/>
  <Override PartName="/ppt/notesSlides/notesSlide11.xml" ContentType="application/vnd.openxmlformats-officedocument.presentationml.notesSlide+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1"/>
  </p:notesMasterIdLst>
  <p:handoutMasterIdLst>
    <p:handoutMasterId r:id="rId32"/>
  </p:handoutMasterIdLst>
  <p:sldIdLst>
    <p:sldId id="288" r:id="rId2"/>
    <p:sldId id="280" r:id="rId3"/>
    <p:sldId id="273" r:id="rId4"/>
    <p:sldId id="257" r:id="rId5"/>
    <p:sldId id="274" r:id="rId6"/>
    <p:sldId id="258" r:id="rId7"/>
    <p:sldId id="260" r:id="rId8"/>
    <p:sldId id="261" r:id="rId9"/>
    <p:sldId id="281" r:id="rId10"/>
    <p:sldId id="262" r:id="rId11"/>
    <p:sldId id="263" r:id="rId12"/>
    <p:sldId id="264" r:id="rId13"/>
    <p:sldId id="275" r:id="rId14"/>
    <p:sldId id="265" r:id="rId15"/>
    <p:sldId id="266" r:id="rId16"/>
    <p:sldId id="268" r:id="rId17"/>
    <p:sldId id="269" r:id="rId18"/>
    <p:sldId id="270" r:id="rId19"/>
    <p:sldId id="282" r:id="rId20"/>
    <p:sldId id="271" r:id="rId21"/>
    <p:sldId id="276" r:id="rId22"/>
    <p:sldId id="272" r:id="rId23"/>
    <p:sldId id="277" r:id="rId24"/>
    <p:sldId id="285" r:id="rId25"/>
    <p:sldId id="278" r:id="rId26"/>
    <p:sldId id="283" r:id="rId27"/>
    <p:sldId id="284" r:id="rId28"/>
    <p:sldId id="286" r:id="rId29"/>
    <p:sldId id="287" r:id="rId30"/>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Times" charset="0"/>
        <a:ea typeface="+mn-ea"/>
        <a:cs typeface="+mn-cs"/>
      </a:defRPr>
    </a:lvl1pPr>
    <a:lvl2pPr marL="457200" algn="l" rtl="0" eaLnBrk="0" fontAlgn="base" hangingPunct="0">
      <a:spcBef>
        <a:spcPct val="0"/>
      </a:spcBef>
      <a:spcAft>
        <a:spcPct val="0"/>
      </a:spcAft>
      <a:defRPr sz="2800" b="1" kern="1200">
        <a:solidFill>
          <a:schemeClr val="tx1"/>
        </a:solidFill>
        <a:latin typeface="Times" charset="0"/>
        <a:ea typeface="+mn-ea"/>
        <a:cs typeface="+mn-cs"/>
      </a:defRPr>
    </a:lvl2pPr>
    <a:lvl3pPr marL="914400" algn="l" rtl="0" eaLnBrk="0" fontAlgn="base" hangingPunct="0">
      <a:spcBef>
        <a:spcPct val="0"/>
      </a:spcBef>
      <a:spcAft>
        <a:spcPct val="0"/>
      </a:spcAft>
      <a:defRPr sz="2800" b="1" kern="1200">
        <a:solidFill>
          <a:schemeClr val="tx1"/>
        </a:solidFill>
        <a:latin typeface="Times" charset="0"/>
        <a:ea typeface="+mn-ea"/>
        <a:cs typeface="+mn-cs"/>
      </a:defRPr>
    </a:lvl3pPr>
    <a:lvl4pPr marL="1371600" algn="l" rtl="0" eaLnBrk="0" fontAlgn="base" hangingPunct="0">
      <a:spcBef>
        <a:spcPct val="0"/>
      </a:spcBef>
      <a:spcAft>
        <a:spcPct val="0"/>
      </a:spcAft>
      <a:defRPr sz="2800" b="1" kern="1200">
        <a:solidFill>
          <a:schemeClr val="tx1"/>
        </a:solidFill>
        <a:latin typeface="Times" charset="0"/>
        <a:ea typeface="+mn-ea"/>
        <a:cs typeface="+mn-cs"/>
      </a:defRPr>
    </a:lvl4pPr>
    <a:lvl5pPr marL="1828800" algn="l" rtl="0" eaLnBrk="0" fontAlgn="base" hangingPunct="0">
      <a:spcBef>
        <a:spcPct val="0"/>
      </a:spcBef>
      <a:spcAft>
        <a:spcPct val="0"/>
      </a:spcAft>
      <a:defRPr sz="2800" b="1" kern="1200">
        <a:solidFill>
          <a:schemeClr val="tx1"/>
        </a:solidFill>
        <a:latin typeface="Times" charset="0"/>
        <a:ea typeface="+mn-ea"/>
        <a:cs typeface="+mn-cs"/>
      </a:defRPr>
    </a:lvl5pPr>
    <a:lvl6pPr marL="2286000" algn="l" defTabSz="457200" rtl="0" eaLnBrk="1" latinLnBrk="0" hangingPunct="1">
      <a:defRPr sz="2800" b="1" kern="1200">
        <a:solidFill>
          <a:schemeClr val="tx1"/>
        </a:solidFill>
        <a:latin typeface="Times" charset="0"/>
        <a:ea typeface="+mn-ea"/>
        <a:cs typeface="+mn-cs"/>
      </a:defRPr>
    </a:lvl6pPr>
    <a:lvl7pPr marL="2743200" algn="l" defTabSz="457200" rtl="0" eaLnBrk="1" latinLnBrk="0" hangingPunct="1">
      <a:defRPr sz="2800" b="1" kern="1200">
        <a:solidFill>
          <a:schemeClr val="tx1"/>
        </a:solidFill>
        <a:latin typeface="Times" charset="0"/>
        <a:ea typeface="+mn-ea"/>
        <a:cs typeface="+mn-cs"/>
      </a:defRPr>
    </a:lvl7pPr>
    <a:lvl8pPr marL="3200400" algn="l" defTabSz="457200" rtl="0" eaLnBrk="1" latinLnBrk="0" hangingPunct="1">
      <a:defRPr sz="2800" b="1" kern="1200">
        <a:solidFill>
          <a:schemeClr val="tx1"/>
        </a:solidFill>
        <a:latin typeface="Times" charset="0"/>
        <a:ea typeface="+mn-ea"/>
        <a:cs typeface="+mn-cs"/>
      </a:defRPr>
    </a:lvl8pPr>
    <a:lvl9pPr marL="3657600" algn="l" defTabSz="457200" rtl="0" eaLnBrk="1" latinLnBrk="0" hangingPunct="1">
      <a:defRPr sz="2800" b="1"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4286" autoAdjust="0"/>
    <p:restoredTop sz="96148" autoAdjust="0"/>
  </p:normalViewPr>
  <p:slideViewPr>
    <p:cSldViewPr>
      <p:cViewPr>
        <p:scale>
          <a:sx n="100" d="100"/>
          <a:sy n="100" d="100"/>
        </p:scale>
        <p:origin x="-2656" y="-1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FBB566-F11E-C146-A4E3-7CEFAFA59E6D}" type="datetimeFigureOut">
              <a:rPr lang="en-US" smtClean="0"/>
              <a:pPr/>
              <a:t>10/31/11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378D0D-14E6-5C43-B904-6BB819F0F24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63CE98-7368-FE4D-A0B7-133F67644754}"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E031B-5EB0-4844-B432-DD44BD06345D}" type="slidenum">
              <a:rPr lang="en-US"/>
              <a:pPr/>
              <a:t>2</a:t>
            </a:fld>
            <a:endParaRPr lang="en-US"/>
          </a:p>
        </p:txBody>
      </p:sp>
      <p:sp>
        <p:nvSpPr>
          <p:cNvPr id="35842" name="Rectangle 1026"/>
          <p:cNvSpPr>
            <a:spLocks noGrp="1" noRot="1" noChangeAspect="1" noChangeArrowheads="1" noTextEdit="1"/>
          </p:cNvSpPr>
          <p:nvPr>
            <p:ph type="sldImg"/>
          </p:nvPr>
        </p:nvSpPr>
        <p:spPr>
          <a:ln/>
        </p:spPr>
      </p:sp>
      <p:sp>
        <p:nvSpPr>
          <p:cNvPr id="358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2AB20-BE59-D245-90AC-D732AB4BE7F4}" type="slidenum">
              <a:rPr lang="en-US"/>
              <a:pPr/>
              <a:t>11</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52154-4BDA-3944-A545-864B18634E7C}" type="slidenum">
              <a:rPr lang="en-US"/>
              <a:pPr/>
              <a:t>12</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D055C-D297-C040-8240-9C6060633E0F}" type="slidenum">
              <a:rPr lang="en-US"/>
              <a:pPr/>
              <a:t>13</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17109-BFE4-F34E-9741-C18FF21D95C9}" type="slidenum">
              <a:rPr lang="en-US"/>
              <a:pPr/>
              <a:t>14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0155B-DDB4-C543-AB9A-8E945DA3F949}" type="slidenum">
              <a:rPr lang="en-US"/>
              <a:pPr/>
              <a:t>15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E2E01-44BA-584A-946B-C18A4F61B4F7}" type="slidenum">
              <a:rPr lang="en-US"/>
              <a:pPr/>
              <a:t>16</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063BB-3C00-0943-81CB-1E88BC664B92}" type="slidenum">
              <a:rPr lang="en-US"/>
              <a:pPr/>
              <a:t>17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A61E91-165B-C445-B41E-3BBFA9243B7C}" type="slidenum">
              <a:rPr lang="en-US"/>
              <a:pPr/>
              <a:t>18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4EA53-FD0E-9541-873C-C312EC3712AB}" type="slidenum">
              <a:rPr lang="en-US"/>
              <a:pPr/>
              <a:t>19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3C73F-A67F-D943-81F0-E1CD0D2DA82B}" type="slidenum">
              <a:rPr lang="en-US"/>
              <a:pPr/>
              <a:t>20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1D842-8502-A14A-841B-B7B7B6B39D17}" type="slidenum">
              <a:rPr lang="en-US"/>
              <a:pPr/>
              <a:t>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0B74D-C002-AA4B-BC08-5612DEB752EC}" type="slidenum">
              <a:rPr lang="en-US"/>
              <a:pPr/>
              <a:t>21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1EF43-F11F-ED46-9D6D-9F409B895EB0}" type="slidenum">
              <a:rPr lang="en-US"/>
              <a:pPr/>
              <a:t>22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1BD88-8702-4348-A55C-E65C1252D1DD}" type="slidenum">
              <a:rPr lang="en-US"/>
              <a:pPr/>
              <a:t>23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CCFF8-8370-FF40-8AA5-6DEE21C13AB5}" type="slidenum">
              <a:rPr lang="en-US"/>
              <a:pPr/>
              <a:t>25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3548C-8433-0D43-A439-D99C8C35B575}" type="slidenum">
              <a:rPr lang="en-US"/>
              <a:pPr/>
              <a:t>4</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4CB83-EF49-3B49-BB35-D74FDDA95ACD}" type="slidenum">
              <a:rPr lang="en-US"/>
              <a:pPr/>
              <a:t>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32139-1637-7C4E-9F78-2FAB58C328E2}" type="slidenum">
              <a:rPr lang="en-US"/>
              <a:pPr/>
              <a:t>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8A699-01AC-EE43-AFCA-C37FD93A6735}" type="slidenum">
              <a:rPr lang="en-US"/>
              <a:pPr/>
              <a:t>7</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F33D7-7D7D-EF49-8E13-B3A8FDA6399B}" type="slidenum">
              <a:rPr lang="en-US"/>
              <a:pPr/>
              <a:t>8</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CA38B-7041-A94E-AC2F-7936C9805086}"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AB4A-612B-EA46-92E7-FA058CC5F2FC}" type="slidenum">
              <a:rPr lang="en-US"/>
              <a:pPr/>
              <a:t>10</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04800" y="6324600"/>
            <a:ext cx="2514600" cy="304800"/>
          </a:xfrm>
        </p:spPr>
        <p:txBody>
          <a:bodyPr/>
          <a:lstStyle>
            <a:lvl1pPr>
              <a:defRPr/>
            </a:lvl1pPr>
          </a:lstStyle>
          <a:p>
            <a:r>
              <a:rPr lang="en-US" smtClean="0"/>
              <a:t>VIETNAMTHESECRETAGENT.COM</a:t>
            </a: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smtClean="0"/>
            </a:lvl1pPr>
          </a:lstStyle>
          <a:p>
            <a:fld id="{8345A4BE-B0E5-004E-9C2C-C46C1794E3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smtClean="0"/>
              <a:t>VIETNAMTHESECRETAGENT.COM</a:t>
            </a: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smtClean="0"/>
            </a:lvl1pPr>
          </a:lstStyle>
          <a:p>
            <a:fld id="{6A3C7C6F-AE03-DF48-A439-8B4527DA230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smtClean="0"/>
              <a:t>VIETNAMTHESECRETAGENT.COM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71800" y="609600"/>
            <a:ext cx="548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304800" y="6248400"/>
            <a:ext cx="2514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bg2"/>
                </a:solidFill>
                <a:latin typeface="Stencil"/>
                <a:cs typeface="Stencil"/>
              </a:defRPr>
            </a:lvl1pPr>
          </a:lstStyle>
          <a:p>
            <a:r>
              <a:rPr lang="en-US" dirty="0" smtClean="0"/>
              <a:t>VIETNAMTHESECRETAGENT.COM</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sldNum="0" hdr="0" dt="0"/>
  <p:txStyles>
    <p:titleStyle>
      <a:lvl1pPr algn="ctr" rtl="0" fontAlgn="base">
        <a:spcBef>
          <a:spcPct val="0"/>
        </a:spcBef>
        <a:spcAft>
          <a:spcPct val="0"/>
        </a:spcAft>
        <a:defRPr sz="4400">
          <a:solidFill>
            <a:schemeClr val="tx2"/>
          </a:solidFill>
          <a:latin typeface="Stencil"/>
          <a:ea typeface="+mj-ea"/>
          <a:cs typeface="Stencil"/>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2200">
          <a:solidFill>
            <a:schemeClr val="tx1"/>
          </a:solidFill>
          <a:latin typeface="+mn-lt"/>
          <a:ea typeface="+mn-ea"/>
          <a:cs typeface="+mn-cs"/>
        </a:defRPr>
      </a:lvl1pPr>
      <a:lvl2pPr marL="742950" indent="-285750" algn="l" rtl="0" fontAlgn="base">
        <a:spcBef>
          <a:spcPct val="20000"/>
        </a:spcBef>
        <a:spcAft>
          <a:spcPct val="0"/>
        </a:spcAft>
        <a:buChar char="–"/>
        <a:defRPr sz="2200">
          <a:solidFill>
            <a:schemeClr val="tx1"/>
          </a:solidFill>
          <a:latin typeface="+mn-lt"/>
          <a:ea typeface="ＭＳ Ｐゴシック" charset="-128"/>
        </a:defRPr>
      </a:lvl2pPr>
      <a:lvl3pPr marL="1143000" indent="-228600" algn="l" rtl="0" fontAlgn="base">
        <a:spcBef>
          <a:spcPct val="20000"/>
        </a:spcBef>
        <a:spcAft>
          <a:spcPct val="0"/>
        </a:spcAft>
        <a:buChar char="•"/>
        <a:defRPr sz="2200">
          <a:solidFill>
            <a:schemeClr val="tx1"/>
          </a:solidFill>
          <a:latin typeface="+mn-lt"/>
          <a:ea typeface="ＭＳ Ｐゴシック" charset="-128"/>
        </a:defRPr>
      </a:lvl3pPr>
      <a:lvl4pPr marL="1600200" indent="-228600" algn="l" rtl="0" fontAlgn="base">
        <a:spcBef>
          <a:spcPct val="20000"/>
        </a:spcBef>
        <a:spcAft>
          <a:spcPct val="0"/>
        </a:spcAft>
        <a:buChar char="–"/>
        <a:defRPr sz="2200">
          <a:solidFill>
            <a:schemeClr val="tx1"/>
          </a:solidFill>
          <a:latin typeface="+mn-lt"/>
          <a:ea typeface="ＭＳ Ｐゴシック" charset="-128"/>
        </a:defRPr>
      </a:lvl4pPr>
      <a:lvl5pPr marL="2057400" indent="-228600" algn="l" rtl="0" fontAlgn="base">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VIETNAMTHESECRETAGENT.COM</a:t>
            </a:r>
            <a:endParaRPr lang="en-US"/>
          </a:p>
        </p:txBody>
      </p:sp>
      <p:sp>
        <p:nvSpPr>
          <p:cNvPr id="3" name="TextBox 2"/>
          <p:cNvSpPr txBox="1"/>
          <p:nvPr/>
        </p:nvSpPr>
        <p:spPr>
          <a:xfrm>
            <a:off x="1485900" y="3286780"/>
            <a:ext cx="6172200" cy="523220"/>
          </a:xfrm>
          <a:prstGeom prst="rect">
            <a:avLst/>
          </a:prstGeom>
          <a:noFill/>
        </p:spPr>
        <p:txBody>
          <a:bodyPr wrap="square" rtlCol="0">
            <a:spAutoFit/>
          </a:bodyPr>
          <a:lstStyle/>
          <a:p>
            <a:r>
              <a:rPr lang="en-US" dirty="0" smtClean="0"/>
              <a:t>Agent Orange/Dioxin Historic Timeline </a:t>
            </a:r>
            <a:endParaRPr lang="en-US" dirty="0"/>
          </a:p>
        </p:txBody>
      </p:sp>
      <p:sp>
        <p:nvSpPr>
          <p:cNvPr id="5" name="TextBox 4"/>
          <p:cNvSpPr txBox="1"/>
          <p:nvPr/>
        </p:nvSpPr>
        <p:spPr>
          <a:xfrm>
            <a:off x="2514600" y="2134850"/>
            <a:ext cx="4114800" cy="923330"/>
          </a:xfrm>
          <a:prstGeom prst="rect">
            <a:avLst/>
          </a:prstGeom>
          <a:noFill/>
        </p:spPr>
        <p:txBody>
          <a:bodyPr wrap="square" rtlCol="0">
            <a:spAutoFit/>
          </a:bodyPr>
          <a:lstStyle/>
          <a:p>
            <a:r>
              <a:rPr lang="en-US" sz="5400" b="0" dirty="0" smtClean="0">
                <a:latin typeface="Stencil" charset="0"/>
              </a:rPr>
              <a:t>1983</a:t>
            </a:r>
            <a:r>
              <a:rPr lang="en-US" sz="5400" dirty="0" smtClean="0"/>
              <a:t> </a:t>
            </a:r>
            <a:r>
              <a:rPr lang="en-US" sz="5400" dirty="0" smtClean="0">
                <a:latin typeface="Stencil"/>
                <a:cs typeface="Stencil"/>
              </a:rPr>
              <a:t>– 2011</a:t>
            </a:r>
            <a:endParaRPr lang="en-US" sz="5400" b="0" dirty="0" smtClean="0">
              <a:latin typeface="Stencil"/>
              <a:cs typeface="Stenci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2743200" y="1841500"/>
            <a:ext cx="2971800" cy="1431925"/>
          </a:xfrm>
          <a:prstGeom prst="rect">
            <a:avLst/>
          </a:prstGeom>
          <a:noFill/>
          <a:ln w="9525">
            <a:noFill/>
            <a:miter lim="800000"/>
            <a:headEnd/>
            <a:tailEnd/>
          </a:ln>
          <a:effectLst/>
        </p:spPr>
        <p:txBody>
          <a:bodyPr>
            <a:prstTxWarp prst="textNoShape">
              <a:avLst/>
            </a:prstTxWarp>
            <a:spAutoFit/>
          </a:bodyPr>
          <a:lstStyle/>
          <a:p>
            <a:pPr algn="r"/>
            <a:r>
              <a:rPr lang="en-US" sz="2200" b="0" dirty="0"/>
              <a:t>Appointment of the first U.S. ambassador to the Socialist Republic of Vietnam.</a:t>
            </a:r>
          </a:p>
        </p:txBody>
      </p:sp>
      <p:pic>
        <p:nvPicPr>
          <p:cNvPr id="8201" name="Picture 9"/>
          <p:cNvPicPr>
            <a:picLocks noChangeAspect="1" noChangeArrowheads="1"/>
          </p:cNvPicPr>
          <p:nvPr/>
        </p:nvPicPr>
        <p:blipFill>
          <a:blip r:embed="rId3"/>
          <a:srcRect l="7895"/>
          <a:stretch>
            <a:fillRect/>
          </a:stretch>
        </p:blipFill>
        <p:spPr bwMode="auto">
          <a:xfrm>
            <a:off x="5867400" y="1841500"/>
            <a:ext cx="2971800" cy="2120900"/>
          </a:xfrm>
          <a:prstGeom prst="rect">
            <a:avLst/>
          </a:prstGeom>
          <a:noFill/>
        </p:spPr>
      </p:pic>
      <p:sp>
        <p:nvSpPr>
          <p:cNvPr id="8203" name="Rectangle 11"/>
          <p:cNvSpPr>
            <a:spLocks noChangeArrowheads="1"/>
          </p:cNvSpPr>
          <p:nvPr/>
        </p:nvSpPr>
        <p:spPr bwMode="auto">
          <a:xfrm>
            <a:off x="7162800" y="928687"/>
            <a:ext cx="1612900" cy="823913"/>
          </a:xfrm>
          <a:prstGeom prst="rect">
            <a:avLst/>
          </a:prstGeom>
          <a:noFill/>
          <a:ln w="9525">
            <a:noFill/>
            <a:miter lim="800000"/>
            <a:headEnd/>
            <a:tailEnd/>
          </a:ln>
          <a:effectLst/>
        </p:spPr>
        <p:txBody>
          <a:bodyPr wrap="none">
            <a:prstTxWarp prst="textNoShape">
              <a:avLst/>
            </a:prstTxWarp>
            <a:spAutoFit/>
          </a:bodyPr>
          <a:lstStyle/>
          <a:p>
            <a:r>
              <a:rPr lang="en-US" sz="4800" dirty="0" err="1">
                <a:latin typeface="Stencil" charset="0"/>
              </a:rPr>
              <a:t>july</a:t>
            </a:r>
            <a:endParaRPr lang="en-US" sz="2400" dirty="0"/>
          </a:p>
        </p:txBody>
      </p:sp>
      <p:sp>
        <p:nvSpPr>
          <p:cNvPr id="8204" name="Text Box 12"/>
          <p:cNvSpPr txBox="1">
            <a:spLocks noChangeArrowheads="1"/>
          </p:cNvSpPr>
          <p:nvPr/>
        </p:nvSpPr>
        <p:spPr bwMode="auto">
          <a:xfrm>
            <a:off x="304800" y="24384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1998</a:t>
            </a:r>
            <a:endParaRPr lang="en-US" sz="2400" b="0" dirty="0">
              <a:latin typeface="Stencil" charset="0"/>
            </a:endParaRPr>
          </a:p>
        </p:txBody>
      </p:sp>
      <p:sp>
        <p:nvSpPr>
          <p:cNvPr id="8205" name="Rectangle 13"/>
          <p:cNvSpPr>
            <a:spLocks noChangeArrowheads="1"/>
          </p:cNvSpPr>
          <p:nvPr/>
        </p:nvSpPr>
        <p:spPr bwMode="auto">
          <a:xfrm>
            <a:off x="3505200" y="4267200"/>
            <a:ext cx="5638800" cy="1374775"/>
          </a:xfrm>
          <a:prstGeom prst="rect">
            <a:avLst/>
          </a:prstGeom>
          <a:noFill/>
          <a:ln w="9525">
            <a:noFill/>
            <a:miter lim="800000"/>
            <a:headEnd/>
            <a:tailEnd/>
          </a:ln>
          <a:effectLst/>
        </p:spPr>
        <p:txBody>
          <a:bodyPr>
            <a:prstTxWarp prst="textNoShape">
              <a:avLst/>
            </a:prstTxWarp>
            <a:spAutoFit/>
          </a:bodyPr>
          <a:lstStyle/>
          <a:p>
            <a:r>
              <a:rPr lang="en-US" sz="2100" b="0"/>
              <a:t>The Vietnam Red Cross establishes the Vietnam Agent Orange Victims Fund to provide direct assistance to families throughout Vietnam impacted Agent Orange.</a:t>
            </a:r>
          </a:p>
        </p:txBody>
      </p:sp>
      <p:pic>
        <p:nvPicPr>
          <p:cNvPr id="8208" name="Picture 16"/>
          <p:cNvPicPr>
            <a:picLocks noChangeAspect="1" noChangeArrowheads="1"/>
          </p:cNvPicPr>
          <p:nvPr/>
        </p:nvPicPr>
        <p:blipFill>
          <a:blip r:embed="rId4"/>
          <a:srcRect/>
          <a:stretch>
            <a:fillRect/>
          </a:stretch>
        </p:blipFill>
        <p:spPr bwMode="auto">
          <a:xfrm>
            <a:off x="381000" y="3962400"/>
            <a:ext cx="2819400" cy="2117725"/>
          </a:xfrm>
          <a:prstGeom prst="rect">
            <a:avLst/>
          </a:prstGeom>
          <a:noFill/>
        </p:spPr>
      </p:pic>
      <p:sp>
        <p:nvSpPr>
          <p:cNvPr id="8209" name="Rectangle 17"/>
          <p:cNvSpPr>
            <a:spLocks noChangeArrowheads="1"/>
          </p:cNvSpPr>
          <p:nvPr/>
        </p:nvSpPr>
        <p:spPr bwMode="auto">
          <a:xfrm>
            <a:off x="304800" y="3124200"/>
            <a:ext cx="1612900" cy="823913"/>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July</a:t>
            </a:r>
          </a:p>
        </p:txBody>
      </p:sp>
      <p:sp>
        <p:nvSpPr>
          <p:cNvPr id="12" name="Footer Placeholder 11"/>
          <p:cNvSpPr>
            <a:spLocks noGrp="1"/>
          </p:cNvSpPr>
          <p:nvPr>
            <p:ph type="ftr" sz="quarter" idx="11"/>
          </p:nvPr>
        </p:nvSpPr>
        <p:spPr/>
        <p:txBody>
          <a:bodyPr/>
          <a:lstStyle/>
          <a:p>
            <a:r>
              <a:rPr lang="en-US" smtClean="0"/>
              <a:t>VIETNAMTHESECRETAGENT.COM</a:t>
            </a:r>
            <a:endParaRPr lang="en-US"/>
          </a:p>
        </p:txBody>
      </p:sp>
      <p:sp>
        <p:nvSpPr>
          <p:cNvPr id="13" name="Text Box 12"/>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1996</a:t>
            </a:r>
            <a:endParaRPr lang="en-US" sz="2400" b="0" dirty="0">
              <a:latin typeface="Stenci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429000" y="2209800"/>
            <a:ext cx="5410200" cy="1708160"/>
          </a:xfrm>
          <a:prstGeom prst="rect">
            <a:avLst/>
          </a:prstGeom>
          <a:noFill/>
          <a:ln w="9525">
            <a:noFill/>
            <a:miter lim="800000"/>
            <a:headEnd/>
            <a:tailEnd/>
          </a:ln>
          <a:effectLst/>
        </p:spPr>
        <p:txBody>
          <a:bodyPr wrap="square">
            <a:prstTxWarp prst="textNoShape">
              <a:avLst/>
            </a:prstTxWarp>
            <a:spAutoFit/>
          </a:bodyPr>
          <a:lstStyle/>
          <a:p>
            <a:r>
              <a:rPr lang="en-US" sz="2100" b="0" dirty="0"/>
              <a:t>A South Korean organization, </a:t>
            </a:r>
            <a:r>
              <a:rPr lang="en-US" sz="2100" b="0" dirty="0" smtClean="0"/>
              <a:t>The Association </a:t>
            </a:r>
            <a:r>
              <a:rPr lang="en-US" sz="2100" b="0" dirty="0"/>
              <a:t>of Vietnam War Veterans Suffering from Exposure to Agent Orange, wages a legal battle for compensation for the South Korean veterans who fought </a:t>
            </a:r>
            <a:r>
              <a:rPr lang="en-US" sz="2100" b="0" dirty="0" smtClean="0"/>
              <a:t>in Vietnam </a:t>
            </a:r>
            <a:r>
              <a:rPr lang="en-US" sz="2100" b="0" dirty="0"/>
              <a:t>and were exposed. </a:t>
            </a:r>
          </a:p>
        </p:txBody>
      </p:sp>
      <p:sp>
        <p:nvSpPr>
          <p:cNvPr id="9221" name="Rectangle 5"/>
          <p:cNvSpPr>
            <a:spLocks noChangeArrowheads="1"/>
          </p:cNvSpPr>
          <p:nvPr/>
        </p:nvSpPr>
        <p:spPr bwMode="auto">
          <a:xfrm>
            <a:off x="5715000" y="914400"/>
            <a:ext cx="3109913" cy="762000"/>
          </a:xfrm>
          <a:prstGeom prst="rect">
            <a:avLst/>
          </a:prstGeom>
          <a:noFill/>
          <a:ln w="9525">
            <a:noFill/>
            <a:miter lim="800000"/>
            <a:headEnd/>
            <a:tailEnd/>
          </a:ln>
          <a:effectLst/>
        </p:spPr>
        <p:txBody>
          <a:bodyPr wrap="none">
            <a:prstTxWarp prst="textNoShape">
              <a:avLst/>
            </a:prstTxWarp>
            <a:spAutoFit/>
          </a:bodyPr>
          <a:lstStyle/>
          <a:p>
            <a:r>
              <a:rPr lang="en-US" sz="4400">
                <a:latin typeface="Stencil" charset="0"/>
              </a:rPr>
              <a:t>November</a:t>
            </a:r>
            <a:endParaRPr lang="en-US" sz="4400"/>
          </a:p>
        </p:txBody>
      </p:sp>
      <p:pic>
        <p:nvPicPr>
          <p:cNvPr id="9222" name="Picture 6"/>
          <p:cNvPicPr>
            <a:picLocks noChangeAspect="1" noChangeArrowheads="1"/>
          </p:cNvPicPr>
          <p:nvPr/>
        </p:nvPicPr>
        <p:blipFill>
          <a:blip r:embed="rId3"/>
          <a:srcRect/>
          <a:stretch>
            <a:fillRect/>
          </a:stretch>
        </p:blipFill>
        <p:spPr bwMode="auto">
          <a:xfrm>
            <a:off x="304800" y="4191000"/>
            <a:ext cx="2819400" cy="1912938"/>
          </a:xfrm>
          <a:prstGeom prst="rect">
            <a:avLst/>
          </a:prstGeom>
          <a:noFill/>
        </p:spPr>
      </p:pic>
      <p:pic>
        <p:nvPicPr>
          <p:cNvPr id="9223" name="Picture 7"/>
          <p:cNvPicPr>
            <a:picLocks noChangeAspect="1" noChangeArrowheads="1"/>
          </p:cNvPicPr>
          <p:nvPr/>
        </p:nvPicPr>
        <p:blipFill>
          <a:blip r:embed="rId4"/>
          <a:srcRect/>
          <a:stretch>
            <a:fillRect/>
          </a:stretch>
        </p:blipFill>
        <p:spPr bwMode="auto">
          <a:xfrm>
            <a:off x="304800" y="2057400"/>
            <a:ext cx="2819400" cy="1933575"/>
          </a:xfrm>
          <a:prstGeom prst="rect">
            <a:avLst/>
          </a:prstGeom>
          <a:noFill/>
        </p:spPr>
      </p:pic>
      <p:sp>
        <p:nvSpPr>
          <p:cNvPr id="9224" name="Rectangle 8"/>
          <p:cNvSpPr>
            <a:spLocks noChangeArrowheads="1"/>
          </p:cNvSpPr>
          <p:nvPr/>
        </p:nvSpPr>
        <p:spPr bwMode="auto">
          <a:xfrm>
            <a:off x="3886200" y="4343400"/>
            <a:ext cx="4114800" cy="1400383"/>
          </a:xfrm>
          <a:prstGeom prst="rect">
            <a:avLst/>
          </a:prstGeom>
          <a:noFill/>
          <a:ln w="9525">
            <a:noFill/>
            <a:miter lim="800000"/>
            <a:headEnd/>
            <a:tailEnd/>
          </a:ln>
          <a:effectLst/>
        </p:spPr>
        <p:txBody>
          <a:bodyPr>
            <a:prstTxWarp prst="textNoShape">
              <a:avLst/>
            </a:prstTxWarp>
            <a:spAutoFit/>
          </a:bodyPr>
          <a:lstStyle/>
          <a:p>
            <a:pPr algn="ctr"/>
            <a:r>
              <a:rPr lang="en-US" sz="1700" b="0" dirty="0"/>
              <a:t>The organization is seeking $4.3 billion from two U.S. Agent Orange manufacturers. Dow Chemical and Monsanto, and another $1 billion from the US government. </a:t>
            </a:r>
          </a:p>
          <a:p>
            <a:pPr algn="ctr"/>
            <a:r>
              <a:rPr lang="en-US" sz="1700" b="0" dirty="0"/>
              <a:t>[See 2006]</a:t>
            </a:r>
            <a:endParaRPr lang="en-US" sz="1800" b="0" dirty="0"/>
          </a:p>
        </p:txBody>
      </p:sp>
      <p:sp>
        <p:nvSpPr>
          <p:cNvPr id="9226" name="Text Box 10"/>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1999</a:t>
            </a:r>
            <a:endParaRPr lang="en-US" sz="2400" b="0">
              <a:latin typeface="Stencil" charset="0"/>
            </a:endParaRPr>
          </a:p>
        </p:txBody>
      </p:sp>
      <p:sp>
        <p:nvSpPr>
          <p:cNvPr id="10" name="Footer Placeholder 9"/>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114800" y="1981200"/>
            <a:ext cx="4648200" cy="3139321"/>
          </a:xfrm>
          <a:prstGeom prst="rect">
            <a:avLst/>
          </a:prstGeom>
          <a:noFill/>
          <a:ln w="9525">
            <a:noFill/>
            <a:miter lim="800000"/>
            <a:headEnd/>
            <a:tailEnd/>
          </a:ln>
          <a:effectLst/>
        </p:spPr>
        <p:txBody>
          <a:bodyPr>
            <a:prstTxWarp prst="textNoShape">
              <a:avLst/>
            </a:prstTxWarp>
            <a:spAutoFit/>
          </a:bodyPr>
          <a:lstStyle/>
          <a:p>
            <a:r>
              <a:rPr lang="en-US" sz="2200" b="0" dirty="0" smtClean="0"/>
              <a:t>Defense </a:t>
            </a:r>
            <a:r>
              <a:rPr lang="en-US" sz="2200" b="0" dirty="0"/>
              <a:t>Secretary William Cohen pledges greater U.S. cooperation with Vietnam’s Agent Orange problems during a trip to Hanoi. Eight months later, during President Clinton’s five-day trip to Vietnam, the United States and Vietnam agree to set up a joint research study on the effects of dioxin/Agent Orange.* [*see March 2005]</a:t>
            </a:r>
          </a:p>
        </p:txBody>
      </p:sp>
      <p:sp>
        <p:nvSpPr>
          <p:cNvPr id="10245" name="Rectangle 5"/>
          <p:cNvSpPr>
            <a:spLocks noChangeArrowheads="1"/>
          </p:cNvSpPr>
          <p:nvPr/>
        </p:nvSpPr>
        <p:spPr bwMode="auto">
          <a:xfrm>
            <a:off x="381000" y="5334000"/>
            <a:ext cx="8382000" cy="762000"/>
          </a:xfrm>
          <a:prstGeom prst="rect">
            <a:avLst/>
          </a:prstGeom>
          <a:noFill/>
          <a:ln w="9525">
            <a:noFill/>
            <a:miter lim="800000"/>
            <a:headEnd/>
            <a:tailEnd/>
          </a:ln>
          <a:effectLst/>
        </p:spPr>
        <p:txBody>
          <a:bodyPr wrap="square">
            <a:prstTxWarp prst="textNoShape">
              <a:avLst/>
            </a:prstTxWarp>
            <a:spAutoFit/>
          </a:bodyPr>
          <a:lstStyle/>
          <a:p>
            <a:r>
              <a:rPr lang="en-US" sz="2200" b="0" dirty="0" smtClean="0"/>
              <a:t>Study </a:t>
            </a:r>
            <a:r>
              <a:rPr lang="en-US" sz="2200" b="0" dirty="0"/>
              <a:t>by The Air Force claims a link between Agent Orange and adult-onset diabetes in veterans.</a:t>
            </a:r>
          </a:p>
        </p:txBody>
      </p:sp>
      <p:sp>
        <p:nvSpPr>
          <p:cNvPr id="10248" name="Rectangle 8"/>
          <p:cNvSpPr>
            <a:spLocks noChangeArrowheads="1"/>
          </p:cNvSpPr>
          <p:nvPr/>
        </p:nvSpPr>
        <p:spPr bwMode="auto">
          <a:xfrm>
            <a:off x="6553200" y="914400"/>
            <a:ext cx="2281238" cy="823913"/>
          </a:xfrm>
          <a:prstGeom prst="rect">
            <a:avLst/>
          </a:prstGeom>
          <a:noFill/>
          <a:ln w="9525">
            <a:noFill/>
            <a:miter lim="800000"/>
            <a:headEnd/>
            <a:tailEnd/>
          </a:ln>
          <a:effectLst/>
        </p:spPr>
        <p:txBody>
          <a:bodyPr wrap="none">
            <a:prstTxWarp prst="textNoShape">
              <a:avLst/>
            </a:prstTxWarp>
            <a:spAutoFit/>
          </a:bodyPr>
          <a:lstStyle/>
          <a:p>
            <a:r>
              <a:rPr lang="en-US" sz="4800">
                <a:latin typeface="Stencil" charset="0"/>
              </a:rPr>
              <a:t>March</a:t>
            </a:r>
            <a:endParaRPr lang="en-US"/>
          </a:p>
        </p:txBody>
      </p:sp>
      <p:sp>
        <p:nvSpPr>
          <p:cNvPr id="10249" name="Text Box 9"/>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2000</a:t>
            </a:r>
            <a:endParaRPr lang="en-US" sz="2400" b="0">
              <a:latin typeface="Stencil" charset="0"/>
            </a:endParaRPr>
          </a:p>
        </p:txBody>
      </p:sp>
      <p:pic>
        <p:nvPicPr>
          <p:cNvPr id="10252" name="Picture 12"/>
          <p:cNvPicPr>
            <a:picLocks noChangeAspect="1" noChangeArrowheads="1"/>
          </p:cNvPicPr>
          <p:nvPr/>
        </p:nvPicPr>
        <p:blipFill>
          <a:blip r:embed="rId3"/>
          <a:srcRect l="12402" r="5363" b="2875"/>
          <a:stretch>
            <a:fillRect/>
          </a:stretch>
        </p:blipFill>
        <p:spPr bwMode="auto">
          <a:xfrm>
            <a:off x="381000" y="2209800"/>
            <a:ext cx="3505200" cy="2895600"/>
          </a:xfrm>
          <a:prstGeom prst="rect">
            <a:avLst/>
          </a:prstGeom>
          <a:noFill/>
          <a:ln w="9525">
            <a:noFill/>
            <a:miter lim="800000"/>
            <a:headEnd/>
            <a:tailEnd/>
          </a:ln>
          <a:effectLst/>
        </p:spPr>
      </p:pic>
      <p:sp>
        <p:nvSpPr>
          <p:cNvPr id="9" name="Footer Placeholder 8"/>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609600" y="1905000"/>
            <a:ext cx="4648200" cy="3106738"/>
          </a:xfrm>
          <a:prstGeom prst="rect">
            <a:avLst/>
          </a:prstGeom>
          <a:noFill/>
          <a:ln w="9525">
            <a:noFill/>
            <a:miter lim="800000"/>
            <a:headEnd/>
            <a:tailEnd/>
          </a:ln>
          <a:effectLst/>
        </p:spPr>
        <p:txBody>
          <a:bodyPr>
            <a:prstTxWarp prst="textNoShape">
              <a:avLst/>
            </a:prstTxWarp>
            <a:spAutoFit/>
          </a:bodyPr>
          <a:lstStyle/>
          <a:p>
            <a:pPr algn="ctr"/>
            <a:r>
              <a:rPr lang="en-US" sz="2200" b="0" dirty="0"/>
              <a:t>The Veterans’ Administration recognizes that Agent Orange was used in Korea in the late 1960’s and approves Agent Orange examinations for U.S. veterans who served in Korea in 1968 or 1969. The VA takes this action despite reports that Republic of Korea troops, not US military personnel, did the actual spraying. </a:t>
            </a:r>
          </a:p>
        </p:txBody>
      </p:sp>
      <p:sp>
        <p:nvSpPr>
          <p:cNvPr id="24582" name="Rectangle 6"/>
          <p:cNvSpPr>
            <a:spLocks noChangeArrowheads="1"/>
          </p:cNvSpPr>
          <p:nvPr/>
        </p:nvSpPr>
        <p:spPr bwMode="auto">
          <a:xfrm>
            <a:off x="5486400" y="914400"/>
            <a:ext cx="3370263" cy="762000"/>
          </a:xfrm>
          <a:prstGeom prst="rect">
            <a:avLst/>
          </a:prstGeom>
          <a:noFill/>
          <a:ln w="9525">
            <a:noFill/>
            <a:miter lim="800000"/>
            <a:headEnd/>
            <a:tailEnd/>
          </a:ln>
          <a:effectLst/>
        </p:spPr>
        <p:txBody>
          <a:bodyPr wrap="none">
            <a:prstTxWarp prst="textNoShape">
              <a:avLst/>
            </a:prstTxWarp>
            <a:spAutoFit/>
          </a:bodyPr>
          <a:lstStyle/>
          <a:p>
            <a:r>
              <a:rPr lang="en-US" sz="4400">
                <a:latin typeface="Stencil" charset="0"/>
              </a:rPr>
              <a:t>September</a:t>
            </a:r>
            <a:endParaRPr lang="en-US"/>
          </a:p>
        </p:txBody>
      </p:sp>
      <p:sp>
        <p:nvSpPr>
          <p:cNvPr id="24583" name="Text Box 7"/>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2000</a:t>
            </a:r>
            <a:endParaRPr lang="en-US" sz="2400" b="0">
              <a:latin typeface="Stencil" charset="0"/>
            </a:endParaRPr>
          </a:p>
        </p:txBody>
      </p:sp>
      <p:pic>
        <p:nvPicPr>
          <p:cNvPr id="24587" name="Picture 11" descr="http-_www"/>
          <p:cNvPicPr>
            <a:picLocks noChangeAspect="1" noChangeArrowheads="1"/>
          </p:cNvPicPr>
          <p:nvPr/>
        </p:nvPicPr>
        <p:blipFill>
          <a:blip r:embed="rId3"/>
          <a:srcRect/>
          <a:stretch>
            <a:fillRect/>
          </a:stretch>
        </p:blipFill>
        <p:spPr bwMode="auto">
          <a:xfrm>
            <a:off x="5715000" y="1524000"/>
            <a:ext cx="3068638" cy="5056188"/>
          </a:xfrm>
          <a:prstGeom prst="rect">
            <a:avLst/>
          </a:prstGeom>
          <a:noFill/>
        </p:spPr>
      </p:pic>
      <p:sp>
        <p:nvSpPr>
          <p:cNvPr id="24588" name="Rectangle 12"/>
          <p:cNvSpPr>
            <a:spLocks noChangeArrowheads="1"/>
          </p:cNvSpPr>
          <p:nvPr/>
        </p:nvSpPr>
        <p:spPr bwMode="auto">
          <a:xfrm>
            <a:off x="228600" y="5105400"/>
            <a:ext cx="5257800" cy="1006475"/>
          </a:xfrm>
          <a:prstGeom prst="rect">
            <a:avLst/>
          </a:prstGeom>
          <a:noFill/>
          <a:ln w="9525">
            <a:noFill/>
            <a:miter lim="800000"/>
            <a:headEnd/>
            <a:tailEnd/>
          </a:ln>
          <a:effectLst/>
        </p:spPr>
        <p:txBody>
          <a:bodyPr>
            <a:prstTxWarp prst="textNoShape">
              <a:avLst/>
            </a:prstTxWarp>
            <a:spAutoFit/>
          </a:bodyPr>
          <a:lstStyle/>
          <a:p>
            <a:pPr algn="ctr"/>
            <a:r>
              <a:rPr lang="en-US" sz="2000" b="0" dirty="0"/>
              <a:t>The government of South Korea reports that as many as 50,000 South Korean veterans may have been exposed during spray operations there.</a:t>
            </a:r>
          </a:p>
        </p:txBody>
      </p:sp>
      <p:sp>
        <p:nvSpPr>
          <p:cNvPr id="9" name="Footer Placeholder 8"/>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5638800" y="2133600"/>
            <a:ext cx="3200400" cy="3776663"/>
          </a:xfrm>
          <a:prstGeom prst="rect">
            <a:avLst/>
          </a:prstGeom>
          <a:noFill/>
          <a:ln w="9525">
            <a:noFill/>
            <a:miter lim="800000"/>
            <a:headEnd/>
            <a:tailEnd/>
          </a:ln>
          <a:effectLst/>
        </p:spPr>
        <p:txBody>
          <a:bodyPr>
            <a:prstTxWarp prst="textNoShape">
              <a:avLst/>
            </a:prstTxWarp>
            <a:spAutoFit/>
          </a:bodyPr>
          <a:lstStyle/>
          <a:p>
            <a:r>
              <a:rPr lang="en-US" sz="2200" b="0" dirty="0"/>
              <a:t>At the first Stockholm Convention on Persistent Organic Pollutants, 128 parties and 151 signatories ratify an international environmental treaty that aims to eliminate or restrict the production and use of persistent organic pollutants, including dioxin.</a:t>
            </a:r>
          </a:p>
        </p:txBody>
      </p:sp>
      <p:sp>
        <p:nvSpPr>
          <p:cNvPr id="11269" name="Rectangle 5"/>
          <p:cNvSpPr>
            <a:spLocks noChangeArrowheads="1"/>
          </p:cNvSpPr>
          <p:nvPr/>
        </p:nvSpPr>
        <p:spPr bwMode="auto">
          <a:xfrm>
            <a:off x="7162800" y="838200"/>
            <a:ext cx="1555750" cy="914400"/>
          </a:xfrm>
          <a:prstGeom prst="rect">
            <a:avLst/>
          </a:prstGeom>
          <a:noFill/>
          <a:ln w="9525">
            <a:noFill/>
            <a:miter lim="800000"/>
            <a:headEnd/>
            <a:tailEnd/>
          </a:ln>
          <a:effectLst/>
        </p:spPr>
        <p:txBody>
          <a:bodyPr wrap="none">
            <a:prstTxWarp prst="textNoShape">
              <a:avLst/>
            </a:prstTxWarp>
            <a:spAutoFit/>
          </a:bodyPr>
          <a:lstStyle/>
          <a:p>
            <a:r>
              <a:rPr lang="en-US" sz="5400">
                <a:latin typeface="Stencil" charset="0"/>
              </a:rPr>
              <a:t>May</a:t>
            </a:r>
            <a:endParaRPr lang="en-US"/>
          </a:p>
        </p:txBody>
      </p:sp>
      <p:sp>
        <p:nvSpPr>
          <p:cNvPr id="11270" name="Text Box 6"/>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2001</a:t>
            </a:r>
            <a:endParaRPr lang="en-US" sz="2400" b="0">
              <a:latin typeface="Stencil" charset="0"/>
            </a:endParaRPr>
          </a:p>
        </p:txBody>
      </p:sp>
      <p:pic>
        <p:nvPicPr>
          <p:cNvPr id="11272" name="Picture 8"/>
          <p:cNvPicPr>
            <a:picLocks noChangeAspect="1" noChangeArrowheads="1"/>
          </p:cNvPicPr>
          <p:nvPr/>
        </p:nvPicPr>
        <p:blipFill>
          <a:blip r:embed="rId3"/>
          <a:srcRect/>
          <a:stretch>
            <a:fillRect/>
          </a:stretch>
        </p:blipFill>
        <p:spPr bwMode="auto">
          <a:xfrm>
            <a:off x="381000" y="2362200"/>
            <a:ext cx="4876800" cy="3463925"/>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533400" y="1905000"/>
            <a:ext cx="8077200" cy="1938992"/>
          </a:xfrm>
          <a:prstGeom prst="rect">
            <a:avLst/>
          </a:prstGeom>
          <a:noFill/>
          <a:ln w="9525">
            <a:noFill/>
            <a:miter lim="800000"/>
            <a:headEnd/>
            <a:tailEnd/>
          </a:ln>
          <a:effectLst/>
        </p:spPr>
        <p:txBody>
          <a:bodyPr wrap="square">
            <a:prstTxWarp prst="textNoShape">
              <a:avLst/>
            </a:prstTxWarp>
            <a:spAutoFit/>
          </a:bodyPr>
          <a:lstStyle/>
          <a:p>
            <a:r>
              <a:rPr lang="en-US" sz="2400" b="0" dirty="0"/>
              <a:t>The United States and Vietnam sign a memorandum of understanding that specifies future collaborative research on the human health and environmental effects of Agent Orange and dioxin, as well as creating a Joint Advisory Committee to oversee such collaboration.</a:t>
            </a:r>
            <a:r>
              <a:rPr lang="en-US" sz="2400" b="0" dirty="0" smtClean="0"/>
              <a:t> </a:t>
            </a:r>
            <a:endParaRPr lang="en-US" sz="2400" b="0" dirty="0"/>
          </a:p>
        </p:txBody>
      </p:sp>
      <p:sp>
        <p:nvSpPr>
          <p:cNvPr id="12293" name="Text Box 5"/>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2002</a:t>
            </a:r>
            <a:endParaRPr lang="en-US" sz="2400" b="0">
              <a:latin typeface="Stencil" charset="0"/>
            </a:endParaRPr>
          </a:p>
        </p:txBody>
      </p:sp>
      <p:sp>
        <p:nvSpPr>
          <p:cNvPr id="6" name="TextBox 5"/>
          <p:cNvSpPr txBox="1"/>
          <p:nvPr/>
        </p:nvSpPr>
        <p:spPr>
          <a:xfrm>
            <a:off x="914400" y="4038600"/>
            <a:ext cx="7391400" cy="1938992"/>
          </a:xfrm>
          <a:prstGeom prst="rect">
            <a:avLst/>
          </a:prstGeom>
          <a:noFill/>
        </p:spPr>
        <p:txBody>
          <a:bodyPr wrap="square" rtlCol="0">
            <a:spAutoFit/>
          </a:bodyPr>
          <a:lstStyle/>
          <a:p>
            <a:pPr algn="ctr"/>
            <a:r>
              <a:rPr lang="en-US" sz="2400" b="0" dirty="0" smtClean="0"/>
              <a:t>Following the conference the U.S. National Institute of Environmental and Health Sciences (NIEHS) begins scientific exchanges between the US and Vietnam and discussions for a joint research project on the human health impacts of Agent Orange.</a:t>
            </a:r>
          </a:p>
        </p:txBody>
      </p:sp>
      <p:sp>
        <p:nvSpPr>
          <p:cNvPr id="7" name="Footer Placeholder 6"/>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98462" y="35814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2004</a:t>
            </a:r>
            <a:endParaRPr lang="en-US" sz="2400" b="0" dirty="0">
              <a:latin typeface="Stencil" charset="0"/>
            </a:endParaRPr>
          </a:p>
        </p:txBody>
      </p:sp>
      <p:sp>
        <p:nvSpPr>
          <p:cNvPr id="14341" name="Rectangle 5"/>
          <p:cNvSpPr>
            <a:spLocks noChangeArrowheads="1"/>
          </p:cNvSpPr>
          <p:nvPr/>
        </p:nvSpPr>
        <p:spPr bwMode="auto">
          <a:xfrm>
            <a:off x="322262" y="4267200"/>
            <a:ext cx="2878138" cy="823913"/>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January</a:t>
            </a:r>
            <a:endParaRPr lang="en-US" sz="4800" dirty="0"/>
          </a:p>
        </p:txBody>
      </p:sp>
      <p:sp>
        <p:nvSpPr>
          <p:cNvPr id="14343" name="Rectangle 7"/>
          <p:cNvSpPr>
            <a:spLocks noChangeArrowheads="1"/>
          </p:cNvSpPr>
          <p:nvPr/>
        </p:nvSpPr>
        <p:spPr bwMode="auto">
          <a:xfrm>
            <a:off x="304800" y="1830794"/>
            <a:ext cx="8458200" cy="1369606"/>
          </a:xfrm>
          <a:prstGeom prst="rect">
            <a:avLst/>
          </a:prstGeom>
          <a:noFill/>
          <a:ln w="9525">
            <a:noFill/>
            <a:miter lim="800000"/>
            <a:headEnd/>
            <a:tailEnd/>
          </a:ln>
          <a:effectLst/>
        </p:spPr>
        <p:txBody>
          <a:bodyPr wrap="square">
            <a:prstTxWarp prst="textNoShape">
              <a:avLst/>
            </a:prstTxWarp>
            <a:spAutoFit/>
          </a:bodyPr>
          <a:lstStyle/>
          <a:p>
            <a:pPr algn="r"/>
            <a:r>
              <a:rPr lang="en-US" sz="2200" b="0" dirty="0"/>
              <a:t>	          	Vietnam Association of Victims of Agent Orange (VAVA) is formed in Vietnam. VAVA provides medical care, rehabilitation services and financial assistance to those impacted by Agent Orange. </a:t>
            </a:r>
          </a:p>
          <a:p>
            <a:pPr algn="r"/>
            <a:r>
              <a:rPr lang="en-US" sz="1700" b="0" dirty="0"/>
              <a:t>[see Jan. 2004, March 2005, Feb. 2008]</a:t>
            </a:r>
          </a:p>
        </p:txBody>
      </p:sp>
      <p:sp>
        <p:nvSpPr>
          <p:cNvPr id="14339" name="Rectangle 3"/>
          <p:cNvSpPr>
            <a:spLocks noChangeArrowheads="1"/>
          </p:cNvSpPr>
          <p:nvPr/>
        </p:nvSpPr>
        <p:spPr bwMode="auto">
          <a:xfrm>
            <a:off x="762000" y="5105400"/>
            <a:ext cx="7543800" cy="762000"/>
          </a:xfrm>
          <a:prstGeom prst="rect">
            <a:avLst/>
          </a:prstGeom>
          <a:noFill/>
          <a:ln w="9525">
            <a:noFill/>
            <a:miter lim="800000"/>
            <a:headEnd/>
            <a:tailEnd/>
          </a:ln>
          <a:effectLst/>
        </p:spPr>
        <p:txBody>
          <a:bodyPr>
            <a:prstTxWarp prst="textNoShape">
              <a:avLst/>
            </a:prstTxWarp>
            <a:spAutoFit/>
          </a:bodyPr>
          <a:lstStyle/>
          <a:p>
            <a:r>
              <a:rPr lang="en-US" sz="2200" b="0" dirty="0"/>
              <a:t>VAVA sues the U.S. chemical companies responsible for producing the chemicals used during the war. </a:t>
            </a:r>
          </a:p>
        </p:txBody>
      </p:sp>
      <p:sp>
        <p:nvSpPr>
          <p:cNvPr id="14345" name="Text Box 9"/>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2003</a:t>
            </a:r>
            <a:endParaRPr lang="en-US" sz="2400" b="0">
              <a:latin typeface="Stencil" charset="0"/>
            </a:endParaRPr>
          </a:p>
        </p:txBody>
      </p:sp>
      <p:sp>
        <p:nvSpPr>
          <p:cNvPr id="9" name="Footer Placeholder 8"/>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98462" y="4620518"/>
            <a:ext cx="8516938" cy="1384995"/>
          </a:xfrm>
          <a:prstGeom prst="rect">
            <a:avLst/>
          </a:prstGeom>
          <a:noFill/>
          <a:ln w="9525">
            <a:noFill/>
            <a:miter lim="800000"/>
            <a:headEnd/>
            <a:tailEnd/>
          </a:ln>
          <a:effectLst/>
        </p:spPr>
        <p:txBody>
          <a:bodyPr>
            <a:prstTxWarp prst="textNoShape">
              <a:avLst/>
            </a:prstTxWarp>
            <a:spAutoFit/>
          </a:bodyPr>
          <a:lstStyle/>
          <a:p>
            <a:r>
              <a:rPr lang="en-US" sz="2100" b="0" dirty="0"/>
              <a:t>Negotiations between Vietnam and the U.S., started in 2000 to set up a joint research project studying affects of Agent Orange on the Vietnamese population, break down in 2005 when both sides can not agree on the research protocol.  The research project is canceled.* [*See March 2000]</a:t>
            </a:r>
          </a:p>
        </p:txBody>
      </p:sp>
      <p:sp>
        <p:nvSpPr>
          <p:cNvPr id="15364" name="Rectangle 4"/>
          <p:cNvSpPr>
            <a:spLocks noChangeArrowheads="1"/>
          </p:cNvSpPr>
          <p:nvPr/>
        </p:nvSpPr>
        <p:spPr bwMode="auto">
          <a:xfrm>
            <a:off x="381000" y="2805113"/>
            <a:ext cx="8534400" cy="1708160"/>
          </a:xfrm>
          <a:prstGeom prst="rect">
            <a:avLst/>
          </a:prstGeom>
          <a:noFill/>
          <a:ln w="9525">
            <a:noFill/>
            <a:miter lim="800000"/>
            <a:headEnd/>
            <a:tailEnd/>
          </a:ln>
          <a:effectLst/>
        </p:spPr>
        <p:txBody>
          <a:bodyPr wrap="square">
            <a:prstTxWarp prst="textNoShape">
              <a:avLst/>
            </a:prstTxWarp>
            <a:spAutoFit/>
          </a:bodyPr>
          <a:lstStyle/>
          <a:p>
            <a:r>
              <a:rPr lang="en-US" sz="2100" b="0" dirty="0" smtClean="0"/>
              <a:t>			The </a:t>
            </a:r>
            <a:r>
              <a:rPr lang="en-US" sz="2100" b="0" dirty="0"/>
              <a:t>VAVA suit is dismissed in 2005 by Judge Jack Weinstein (who settled the American veteran lawsuit in 1984) ruling that there is no legal basis for the </a:t>
            </a:r>
            <a:r>
              <a:rPr lang="en-US" sz="2100" b="0" dirty="0" smtClean="0"/>
              <a:t>plaintiffs’ </a:t>
            </a:r>
            <a:r>
              <a:rPr lang="en-US" sz="2100" b="0" dirty="0"/>
              <a:t>claims. He states that there was no law between 1961 and 1971 prohibiting wartime use of defoliants.  The decision is appealed.</a:t>
            </a:r>
          </a:p>
        </p:txBody>
      </p:sp>
      <p:sp>
        <p:nvSpPr>
          <p:cNvPr id="15365" name="Rectangle 5"/>
          <p:cNvSpPr>
            <a:spLocks noChangeArrowheads="1"/>
          </p:cNvSpPr>
          <p:nvPr/>
        </p:nvSpPr>
        <p:spPr bwMode="auto">
          <a:xfrm>
            <a:off x="1600200" y="1654314"/>
            <a:ext cx="7315200" cy="738664"/>
          </a:xfrm>
          <a:prstGeom prst="rect">
            <a:avLst/>
          </a:prstGeom>
          <a:noFill/>
          <a:ln w="9525">
            <a:noFill/>
            <a:miter lim="800000"/>
            <a:headEnd/>
            <a:tailEnd/>
          </a:ln>
          <a:effectLst/>
        </p:spPr>
        <p:txBody>
          <a:bodyPr wrap="square">
            <a:prstTxWarp prst="textNoShape">
              <a:avLst/>
            </a:prstTxWarp>
            <a:spAutoFit/>
          </a:bodyPr>
          <a:lstStyle/>
          <a:p>
            <a:pPr algn="r"/>
            <a:r>
              <a:rPr lang="en-US" sz="2100" b="0" dirty="0"/>
              <a:t>		The EPA begins to work with the </a:t>
            </a:r>
            <a:r>
              <a:rPr lang="en-US" sz="2100" b="0" dirty="0" smtClean="0"/>
              <a:t>Vietnamese</a:t>
            </a:r>
            <a:r>
              <a:rPr lang="en-US" sz="2100" b="0" dirty="0"/>
              <a:t> </a:t>
            </a:r>
            <a:r>
              <a:rPr lang="en-US" sz="2100" b="0" dirty="0" smtClean="0"/>
              <a:t>government </a:t>
            </a:r>
            <a:r>
              <a:rPr lang="en-US" sz="2100" b="0" dirty="0"/>
              <a:t>to measure the level of dioxin at the former </a:t>
            </a:r>
            <a:r>
              <a:rPr lang="en-US" sz="2100" b="0" dirty="0" err="1"/>
              <a:t>Da</a:t>
            </a:r>
            <a:r>
              <a:rPr lang="en-US" sz="2100" b="0" dirty="0"/>
              <a:t> </a:t>
            </a:r>
            <a:r>
              <a:rPr lang="en-US" sz="2100" b="0" dirty="0" smtClean="0"/>
              <a:t>Nang Airbase.</a:t>
            </a:r>
            <a:endParaRPr lang="en-US" sz="2100" b="0" dirty="0"/>
          </a:p>
        </p:txBody>
      </p:sp>
      <p:sp>
        <p:nvSpPr>
          <p:cNvPr id="15369" name="Text Box 9"/>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2005</a:t>
            </a:r>
            <a:endParaRPr lang="en-US" sz="2400" b="0" dirty="0">
              <a:latin typeface="Stencil" charset="0"/>
            </a:endParaRPr>
          </a:p>
        </p:txBody>
      </p:sp>
      <p:sp>
        <p:nvSpPr>
          <p:cNvPr id="15370" name="Rectangle 10"/>
          <p:cNvSpPr>
            <a:spLocks noChangeArrowheads="1"/>
          </p:cNvSpPr>
          <p:nvPr/>
        </p:nvSpPr>
        <p:spPr bwMode="auto">
          <a:xfrm>
            <a:off x="381000" y="2438400"/>
            <a:ext cx="2281238" cy="823913"/>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March</a:t>
            </a:r>
            <a:endParaRPr lang="en-US" dirty="0"/>
          </a:p>
        </p:txBody>
      </p:sp>
      <p:sp>
        <p:nvSpPr>
          <p:cNvPr id="9" name="Footer Placeholder 8"/>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09600" y="2057400"/>
            <a:ext cx="8077200" cy="1785104"/>
          </a:xfrm>
          <a:prstGeom prst="rect">
            <a:avLst/>
          </a:prstGeom>
          <a:noFill/>
          <a:ln w="9525">
            <a:noFill/>
            <a:miter lim="800000"/>
            <a:headEnd/>
            <a:tailEnd/>
          </a:ln>
          <a:effectLst/>
        </p:spPr>
        <p:txBody>
          <a:bodyPr>
            <a:prstTxWarp prst="textNoShape">
              <a:avLst/>
            </a:prstTxWarp>
            <a:spAutoFit/>
          </a:bodyPr>
          <a:lstStyle/>
          <a:p>
            <a:pPr algn="ctr"/>
            <a:r>
              <a:rPr lang="en-US" sz="2200" b="0" dirty="0">
                <a:latin typeface="Times New Roman" charset="0"/>
              </a:rPr>
              <a:t>Dow </a:t>
            </a:r>
            <a:r>
              <a:rPr lang="en-US" sz="2200" b="0" dirty="0" smtClean="0">
                <a:latin typeface="Times New Roman" charset="0"/>
              </a:rPr>
              <a:t>Chemical, </a:t>
            </a:r>
            <a:r>
              <a:rPr lang="en-US" sz="2200" b="0" dirty="0">
                <a:latin typeface="Times New Roman" charset="0"/>
              </a:rPr>
              <a:t>Monsanto</a:t>
            </a:r>
            <a:r>
              <a:rPr lang="en-US" sz="2200" b="0" dirty="0" smtClean="0">
                <a:latin typeface="Times New Roman" charset="0"/>
              </a:rPr>
              <a:t> and </a:t>
            </a:r>
            <a:r>
              <a:rPr lang="en-US" sz="2200" b="0" dirty="0">
                <a:latin typeface="Times New Roman" charset="0"/>
              </a:rPr>
              <a:t>other U.S. makers of Agent Orange are ordered to pay damages to South Korean veterans of the Vietnam War in a South Korean court.  Approximately </a:t>
            </a:r>
            <a:r>
              <a:rPr lang="en-US" sz="2200" b="0" dirty="0" smtClean="0">
                <a:latin typeface="Times New Roman" charset="0"/>
              </a:rPr>
              <a:t>7,000 </a:t>
            </a:r>
            <a:r>
              <a:rPr lang="en-US" sz="2200" b="0" dirty="0">
                <a:latin typeface="Times New Roman" charset="0"/>
              </a:rPr>
              <a:t>veterans out of </a:t>
            </a:r>
            <a:r>
              <a:rPr lang="en-US" sz="2200" b="0" dirty="0" smtClean="0">
                <a:latin typeface="Times New Roman" charset="0"/>
              </a:rPr>
              <a:t>17,200 </a:t>
            </a:r>
            <a:r>
              <a:rPr lang="en-US" sz="2200" b="0" dirty="0">
                <a:latin typeface="Times New Roman" charset="0"/>
              </a:rPr>
              <a:t>who filed may be awarded from $5,000</a:t>
            </a:r>
            <a:r>
              <a:rPr lang="en-US" sz="2200" b="0" dirty="0" smtClean="0">
                <a:latin typeface="Times New Roman" charset="0"/>
              </a:rPr>
              <a:t> – </a:t>
            </a:r>
            <a:r>
              <a:rPr lang="en-US" sz="2200" b="0" dirty="0">
                <a:latin typeface="Times New Roman" charset="0"/>
              </a:rPr>
              <a:t>$40,000.  Total award is $63,000,000.  The court has little jurisdiction to enforce.</a:t>
            </a:r>
            <a:endParaRPr lang="en-US" sz="2400" b="0" dirty="0">
              <a:latin typeface="Times New Roman" charset="0"/>
            </a:endParaRPr>
          </a:p>
        </p:txBody>
      </p:sp>
      <p:sp>
        <p:nvSpPr>
          <p:cNvPr id="16395" name="Rectangle 11"/>
          <p:cNvSpPr>
            <a:spLocks noChangeArrowheads="1"/>
          </p:cNvSpPr>
          <p:nvPr/>
        </p:nvSpPr>
        <p:spPr bwMode="auto">
          <a:xfrm>
            <a:off x="5923017" y="914400"/>
            <a:ext cx="2916183" cy="830997"/>
          </a:xfrm>
          <a:prstGeom prst="rect">
            <a:avLst/>
          </a:prstGeom>
          <a:noFill/>
          <a:ln w="9525">
            <a:noFill/>
            <a:miter lim="800000"/>
            <a:headEnd/>
            <a:tailEnd/>
          </a:ln>
          <a:effectLst/>
        </p:spPr>
        <p:txBody>
          <a:bodyPr wrap="none">
            <a:prstTxWarp prst="textNoShape">
              <a:avLst/>
            </a:prstTxWarp>
            <a:noAutofit/>
          </a:bodyPr>
          <a:lstStyle/>
          <a:p>
            <a:r>
              <a:rPr lang="en-US" sz="4800" dirty="0">
                <a:latin typeface="Stencil" charset="0"/>
              </a:rPr>
              <a:t>January</a:t>
            </a:r>
            <a:endParaRPr lang="en-US" sz="4800" dirty="0"/>
          </a:p>
        </p:txBody>
      </p:sp>
      <p:pic>
        <p:nvPicPr>
          <p:cNvPr id="16396" name="Picture 12"/>
          <p:cNvPicPr>
            <a:picLocks noChangeAspect="1" noChangeArrowheads="1"/>
          </p:cNvPicPr>
          <p:nvPr/>
        </p:nvPicPr>
        <p:blipFill>
          <a:blip r:embed="rId3"/>
          <a:srcRect r="-4167" b="2159"/>
          <a:stretch>
            <a:fillRect/>
          </a:stretch>
        </p:blipFill>
        <p:spPr bwMode="auto">
          <a:xfrm>
            <a:off x="304800" y="4283075"/>
            <a:ext cx="2362200" cy="1608137"/>
          </a:xfrm>
          <a:prstGeom prst="rect">
            <a:avLst/>
          </a:prstGeom>
          <a:noFill/>
        </p:spPr>
      </p:pic>
      <p:pic>
        <p:nvPicPr>
          <p:cNvPr id="16397" name="Picture 13"/>
          <p:cNvPicPr>
            <a:picLocks noChangeAspect="1" noChangeArrowheads="1"/>
          </p:cNvPicPr>
          <p:nvPr/>
        </p:nvPicPr>
        <p:blipFill>
          <a:blip r:embed="rId4"/>
          <a:srcRect/>
          <a:stretch>
            <a:fillRect/>
          </a:stretch>
        </p:blipFill>
        <p:spPr bwMode="auto">
          <a:xfrm>
            <a:off x="2819400" y="4191000"/>
            <a:ext cx="3581400" cy="1920875"/>
          </a:xfrm>
          <a:prstGeom prst="rect">
            <a:avLst/>
          </a:prstGeom>
          <a:noFill/>
        </p:spPr>
      </p:pic>
      <p:pic>
        <p:nvPicPr>
          <p:cNvPr id="16398" name="Picture 14"/>
          <p:cNvPicPr>
            <a:picLocks noChangeAspect="1" noChangeArrowheads="1"/>
          </p:cNvPicPr>
          <p:nvPr/>
        </p:nvPicPr>
        <p:blipFill>
          <a:blip r:embed="rId5"/>
          <a:srcRect r="1245" b="14616"/>
          <a:stretch>
            <a:fillRect/>
          </a:stretch>
        </p:blipFill>
        <p:spPr bwMode="auto">
          <a:xfrm>
            <a:off x="6553200" y="4389437"/>
            <a:ext cx="2286000" cy="1371600"/>
          </a:xfrm>
          <a:prstGeom prst="rect">
            <a:avLst/>
          </a:prstGeom>
          <a:noFill/>
        </p:spPr>
      </p:pic>
      <p:sp>
        <p:nvSpPr>
          <p:cNvPr id="16399" name="Text Box 15"/>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2006</a:t>
            </a:r>
            <a:endParaRPr lang="en-US" sz="2400" b="0">
              <a:latin typeface="Stencil" charset="0"/>
            </a:endParaRPr>
          </a:p>
        </p:txBody>
      </p:sp>
      <p:sp>
        <p:nvSpPr>
          <p:cNvPr id="10" name="Footer Placeholder 9"/>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457200" y="2025640"/>
            <a:ext cx="8229600" cy="1708160"/>
          </a:xfrm>
          <a:prstGeom prst="rect">
            <a:avLst/>
          </a:prstGeom>
          <a:noFill/>
          <a:ln w="9525">
            <a:noFill/>
            <a:miter lim="800000"/>
            <a:headEnd/>
            <a:tailEnd/>
          </a:ln>
          <a:effectLst/>
        </p:spPr>
        <p:txBody>
          <a:bodyPr wrap="square">
            <a:prstTxWarp prst="textNoShape">
              <a:avLst/>
            </a:prstTxWarp>
            <a:spAutoFit/>
          </a:bodyPr>
          <a:lstStyle/>
          <a:p>
            <a:r>
              <a:rPr lang="en-US" sz="2100" b="0" dirty="0" smtClean="0"/>
              <a:t>The </a:t>
            </a:r>
            <a:r>
              <a:rPr lang="en-US" sz="2100" b="0" dirty="0"/>
              <a:t>Joint Advisory Committee on Agent</a:t>
            </a:r>
            <a:r>
              <a:rPr lang="en-US" sz="2100" b="0" dirty="0" smtClean="0"/>
              <a:t> Orange </a:t>
            </a:r>
            <a:r>
              <a:rPr lang="en-US" sz="2100" b="0" dirty="0"/>
              <a:t>made up of U.S. and Vietnamese government officials and experts </a:t>
            </a:r>
            <a:r>
              <a:rPr lang="en-US" sz="2100" b="0" dirty="0" smtClean="0"/>
              <a:t>holds its </a:t>
            </a:r>
            <a:r>
              <a:rPr lang="en-US" sz="2100" b="0" dirty="0"/>
              <a:t>first meeting to explore areas of scientific cooperation, technical assistance and environmental remediation of dioxin hotspots. </a:t>
            </a:r>
            <a:r>
              <a:rPr lang="en-US" sz="2100" b="0" dirty="0" smtClean="0"/>
              <a:t>Additional meetings </a:t>
            </a:r>
            <a:r>
              <a:rPr lang="en-US" sz="2100" b="0" dirty="0"/>
              <a:t>are held in 2008 and 2009</a:t>
            </a:r>
          </a:p>
        </p:txBody>
      </p:sp>
      <p:sp>
        <p:nvSpPr>
          <p:cNvPr id="31748" name="Rectangle 4"/>
          <p:cNvSpPr>
            <a:spLocks noChangeArrowheads="1"/>
          </p:cNvSpPr>
          <p:nvPr/>
        </p:nvSpPr>
        <p:spPr bwMode="auto">
          <a:xfrm>
            <a:off x="457200" y="4497050"/>
            <a:ext cx="8305800" cy="1446550"/>
          </a:xfrm>
          <a:prstGeom prst="rect">
            <a:avLst/>
          </a:prstGeom>
          <a:noFill/>
          <a:ln w="9525">
            <a:noFill/>
            <a:miter lim="800000"/>
            <a:headEnd/>
            <a:tailEnd/>
          </a:ln>
          <a:effectLst/>
        </p:spPr>
        <p:txBody>
          <a:bodyPr wrap="square">
            <a:prstTxWarp prst="textNoShape">
              <a:avLst/>
            </a:prstTxWarp>
            <a:spAutoFit/>
          </a:bodyPr>
          <a:lstStyle/>
          <a:p>
            <a:pPr algn="r"/>
            <a:r>
              <a:rPr lang="en-US" sz="2200" b="0" dirty="0" smtClean="0"/>
              <a:t>Congress </a:t>
            </a:r>
            <a:r>
              <a:rPr lang="en-US" sz="2200" b="0" dirty="0"/>
              <a:t>passes P.L. 109-432, a comprehensive trade and tax bill, that grants Vietnam permanent Normal Trade Relations status as part of a wider agreement that sees Vietnam become a member of the World Trade Organization (WTO) on January 11, 2007. </a:t>
            </a:r>
          </a:p>
        </p:txBody>
      </p:sp>
      <p:sp>
        <p:nvSpPr>
          <p:cNvPr id="31752" name="Text Box 8"/>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2006</a:t>
            </a:r>
            <a:endParaRPr lang="en-US" sz="2400" b="0">
              <a:latin typeface="Stencil" charset="0"/>
            </a:endParaRPr>
          </a:p>
        </p:txBody>
      </p:sp>
      <p:sp>
        <p:nvSpPr>
          <p:cNvPr id="7" name="Rectangle 11"/>
          <p:cNvSpPr>
            <a:spLocks noChangeArrowheads="1"/>
          </p:cNvSpPr>
          <p:nvPr/>
        </p:nvSpPr>
        <p:spPr bwMode="auto">
          <a:xfrm>
            <a:off x="5486400" y="3733800"/>
            <a:ext cx="3352200" cy="830997"/>
          </a:xfrm>
          <a:prstGeom prst="rect">
            <a:avLst/>
          </a:prstGeom>
          <a:noFill/>
          <a:ln w="9525">
            <a:noFill/>
            <a:miter lim="800000"/>
            <a:headEnd/>
            <a:tailEnd/>
          </a:ln>
          <a:effectLst/>
        </p:spPr>
        <p:txBody>
          <a:bodyPr wrap="none">
            <a:prstTxWarp prst="textNoShape">
              <a:avLst/>
            </a:prstTxWarp>
            <a:spAutoFit/>
          </a:bodyPr>
          <a:lstStyle/>
          <a:p>
            <a:r>
              <a:rPr lang="en-US" sz="4800" dirty="0" smtClean="0">
                <a:latin typeface="Stencil" charset="0"/>
              </a:rPr>
              <a:t>DECEMBER</a:t>
            </a:r>
            <a:endParaRPr lang="en-US" sz="4800" dirty="0"/>
          </a:p>
        </p:txBody>
      </p:sp>
      <p:sp>
        <p:nvSpPr>
          <p:cNvPr id="8" name="Footer Placeholder 7"/>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a:srcRect t="3839" r="20840"/>
          <a:stretch>
            <a:fillRect/>
          </a:stretch>
        </p:blipFill>
        <p:spPr bwMode="auto">
          <a:xfrm>
            <a:off x="873690" y="2667000"/>
            <a:ext cx="2783909" cy="3352800"/>
          </a:xfrm>
          <a:prstGeom prst="rect">
            <a:avLst/>
          </a:prstGeom>
          <a:noFill/>
        </p:spPr>
      </p:pic>
      <p:sp>
        <p:nvSpPr>
          <p:cNvPr id="29700" name="Rectangle 4"/>
          <p:cNvSpPr>
            <a:spLocks noChangeArrowheads="1"/>
          </p:cNvSpPr>
          <p:nvPr/>
        </p:nvSpPr>
        <p:spPr bwMode="auto">
          <a:xfrm>
            <a:off x="762000" y="1752600"/>
            <a:ext cx="7315200" cy="762000"/>
          </a:xfrm>
          <a:prstGeom prst="rect">
            <a:avLst/>
          </a:prstGeom>
          <a:noFill/>
          <a:ln w="9525">
            <a:noFill/>
            <a:miter lim="800000"/>
            <a:headEnd/>
            <a:tailEnd/>
          </a:ln>
          <a:effectLst/>
        </p:spPr>
        <p:txBody>
          <a:bodyPr>
            <a:prstTxWarp prst="textNoShape">
              <a:avLst/>
            </a:prstTxWarp>
            <a:spAutoFit/>
          </a:bodyPr>
          <a:lstStyle/>
          <a:p>
            <a:pPr algn="ctr"/>
            <a:r>
              <a:rPr lang="en-US" sz="2200" b="0" dirty="0"/>
              <a:t>The U.S. government spends $33,000,000 buying out the town of Times Beach, Missouri and relocates its 2,200 residents.</a:t>
            </a:r>
            <a:r>
              <a:rPr lang="en-US" sz="2000" b="0" dirty="0"/>
              <a:t> </a:t>
            </a:r>
          </a:p>
        </p:txBody>
      </p:sp>
      <p:sp>
        <p:nvSpPr>
          <p:cNvPr id="29703" name="Rectangle 7"/>
          <p:cNvSpPr>
            <a:spLocks noChangeArrowheads="1"/>
          </p:cNvSpPr>
          <p:nvPr/>
        </p:nvSpPr>
        <p:spPr bwMode="auto">
          <a:xfrm>
            <a:off x="3810000" y="2536716"/>
            <a:ext cx="4800600" cy="4016484"/>
          </a:xfrm>
          <a:prstGeom prst="rect">
            <a:avLst/>
          </a:prstGeom>
          <a:noFill/>
          <a:ln w="9525">
            <a:noFill/>
            <a:miter lim="800000"/>
            <a:headEnd/>
            <a:tailEnd/>
          </a:ln>
          <a:effectLst/>
        </p:spPr>
        <p:txBody>
          <a:bodyPr wrap="square">
            <a:prstTxWarp prst="textNoShape">
              <a:avLst/>
            </a:prstTxWarp>
            <a:spAutoFit/>
          </a:bodyPr>
          <a:lstStyle/>
          <a:p>
            <a:r>
              <a:rPr lang="en-US" sz="1700" b="0" dirty="0"/>
              <a:t>Following the sudden death of 62 horses in 1971,</a:t>
            </a:r>
            <a:r>
              <a:rPr lang="en-US" sz="1700" b="0" dirty="0" smtClean="0"/>
              <a:t> owners </a:t>
            </a:r>
            <a:r>
              <a:rPr lang="en-US" sz="1700" b="0" dirty="0"/>
              <a:t>suspected</a:t>
            </a:r>
            <a:r>
              <a:rPr lang="en-US" sz="1700" b="0" dirty="0" smtClean="0"/>
              <a:t> waste </a:t>
            </a:r>
            <a:r>
              <a:rPr lang="en-US" sz="1700" b="0" dirty="0"/>
              <a:t>oil used to tamp down dust in </a:t>
            </a:r>
            <a:r>
              <a:rPr lang="en-US" sz="1700" b="0" dirty="0" smtClean="0"/>
              <a:t>the stable </a:t>
            </a:r>
            <a:r>
              <a:rPr lang="en-US" sz="1700" b="0" dirty="0"/>
              <a:t>as the cause. They brought their concerns to the Centers for Disease Control and Prevention which began investigating the Times Beach area.  From </a:t>
            </a:r>
            <a:r>
              <a:rPr lang="en-US" sz="1700" b="0" dirty="0" smtClean="0"/>
              <a:t>1971–1976 </a:t>
            </a:r>
            <a:r>
              <a:rPr lang="en-US" sz="1700" b="0" dirty="0"/>
              <a:t>the same waste oil was used on roads to combat dust problems in Times Beach.  In 1979 a company confessed to mixing dioxin laden waste oil with conventional waste oil.  The EPA visited in 1982 and announced it had identified dangerous levels of dioxin in Times Beach soil some 300 times the level considered safe</a:t>
            </a:r>
            <a:r>
              <a:rPr lang="en-US" sz="1700" b="0" dirty="0" smtClean="0"/>
              <a:t>. The </a:t>
            </a:r>
            <a:r>
              <a:rPr lang="en-US" sz="1700" b="0" dirty="0"/>
              <a:t>subsequent clean-up </a:t>
            </a:r>
            <a:r>
              <a:rPr lang="en-US" sz="1700" b="0" dirty="0" smtClean="0"/>
              <a:t>cost the </a:t>
            </a:r>
            <a:r>
              <a:rPr lang="en-US" sz="1700" b="0" dirty="0"/>
              <a:t>U.S. government $110 million, with $10 million reimbursed by the company that originally sold the oil product.</a:t>
            </a:r>
            <a:endParaRPr lang="en-US" sz="2400" b="0" dirty="0"/>
          </a:p>
        </p:txBody>
      </p:sp>
      <p:sp>
        <p:nvSpPr>
          <p:cNvPr id="29705" name="Rectangle 9"/>
          <p:cNvSpPr>
            <a:spLocks noChangeArrowheads="1"/>
          </p:cNvSpPr>
          <p:nvPr/>
        </p:nvSpPr>
        <p:spPr bwMode="auto">
          <a:xfrm>
            <a:off x="5486400" y="914400"/>
            <a:ext cx="3352200" cy="830997"/>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February</a:t>
            </a:r>
          </a:p>
        </p:txBody>
      </p:sp>
      <p:sp>
        <p:nvSpPr>
          <p:cNvPr id="29706" name="Text Box 10"/>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1983</a:t>
            </a:r>
            <a:endParaRPr lang="en-US" sz="2400" b="0" dirty="0">
              <a:latin typeface="Stencil" charset="0"/>
            </a:endParaRPr>
          </a:p>
        </p:txBody>
      </p:sp>
      <p:sp>
        <p:nvSpPr>
          <p:cNvPr id="14" name="Footer Placeholder 13"/>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381000" y="2057400"/>
            <a:ext cx="8305800" cy="4267200"/>
          </a:xfrm>
          <a:prstGeom prst="rect">
            <a:avLst/>
          </a:prstGeom>
          <a:noFill/>
          <a:ln w="9525">
            <a:noFill/>
            <a:miter lim="800000"/>
            <a:headEnd/>
            <a:tailEnd/>
          </a:ln>
          <a:effectLst/>
        </p:spPr>
        <p:txBody>
          <a:bodyPr>
            <a:prstTxWarp prst="textNoShape">
              <a:avLst/>
            </a:prstTxWarp>
            <a:noAutofit/>
          </a:bodyPr>
          <a:lstStyle/>
          <a:p>
            <a:pPr algn="ctr"/>
            <a:r>
              <a:rPr lang="en-US" sz="1800" b="0" dirty="0"/>
              <a:t>President George W. Bush signs into law a supplemental spending bill for the Iraq/Afghanistan wars that includes an earmark</a:t>
            </a:r>
            <a:r>
              <a:rPr lang="en-US" sz="1800" b="0" dirty="0" smtClean="0"/>
              <a:t> — </a:t>
            </a:r>
            <a:r>
              <a:rPr lang="en-US" sz="1800" b="0" dirty="0"/>
              <a:t>$3 million for programs for the remediation of dioxin</a:t>
            </a:r>
            <a:r>
              <a:rPr lang="en-US" sz="1800" b="0" dirty="0" smtClean="0"/>
              <a:t> ‘hotspots’ </a:t>
            </a:r>
            <a:r>
              <a:rPr lang="en-US" sz="1800" b="0" dirty="0"/>
              <a:t>on former U.S. military bases in Vietnam and for public health programs for the surrounding communities.  It takes over a year for the government to determine how to use these funds. </a:t>
            </a:r>
            <a:endParaRPr lang="en-US" sz="1800" b="0" dirty="0" smtClean="0"/>
          </a:p>
          <a:p>
            <a:pPr algn="ctr"/>
            <a:endParaRPr lang="en-US" sz="2200" b="0" dirty="0" smtClean="0"/>
          </a:p>
          <a:p>
            <a:pPr algn="ctr"/>
            <a:r>
              <a:rPr lang="en-US" sz="2200" b="0" dirty="0"/>
              <a:t>$500,000 is budgeted to hire and support a full-time environmental remediation advisor for two years, posted at the U.S. Embassy in Hanoi.  Half the funding is budgeted for environmental containment and remediation planning at the </a:t>
            </a:r>
            <a:r>
              <a:rPr lang="en-US" sz="2200" b="0" dirty="0" err="1"/>
              <a:t>Da</a:t>
            </a:r>
            <a:r>
              <a:rPr lang="en-US" sz="2200" b="0" dirty="0"/>
              <a:t> Nang airport. The remaining $1 million is allocated to three nongovernmental organizations (NGOs) operating in Vietnam providing assistance to people with disabilities, mostly around </a:t>
            </a:r>
            <a:r>
              <a:rPr lang="en-US" sz="2200" b="0" dirty="0" err="1"/>
              <a:t>Da</a:t>
            </a:r>
            <a:r>
              <a:rPr lang="en-US" sz="2200" b="0" dirty="0"/>
              <a:t> Nang.</a:t>
            </a:r>
          </a:p>
        </p:txBody>
      </p:sp>
      <p:sp>
        <p:nvSpPr>
          <p:cNvPr id="17415" name="Rectangle 7"/>
          <p:cNvSpPr>
            <a:spLocks noChangeArrowheads="1"/>
          </p:cNvSpPr>
          <p:nvPr/>
        </p:nvSpPr>
        <p:spPr bwMode="auto">
          <a:xfrm>
            <a:off x="7315200" y="914400"/>
            <a:ext cx="1371600" cy="914400"/>
          </a:xfrm>
          <a:prstGeom prst="rect">
            <a:avLst/>
          </a:prstGeom>
          <a:noFill/>
          <a:ln w="9525">
            <a:noFill/>
            <a:miter lim="800000"/>
            <a:headEnd/>
            <a:tailEnd/>
          </a:ln>
          <a:effectLst/>
        </p:spPr>
        <p:txBody>
          <a:bodyPr wrap="none">
            <a:prstTxWarp prst="textNoShape">
              <a:avLst/>
            </a:prstTxWarp>
            <a:noAutofit/>
          </a:bodyPr>
          <a:lstStyle/>
          <a:p>
            <a:r>
              <a:rPr lang="en-US" sz="4800" dirty="0">
                <a:latin typeface="Stencil" charset="0"/>
              </a:rPr>
              <a:t>May</a:t>
            </a:r>
          </a:p>
        </p:txBody>
      </p:sp>
      <p:sp>
        <p:nvSpPr>
          <p:cNvPr id="17416" name="Text Box 8"/>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2007</a:t>
            </a:r>
            <a:endParaRPr lang="en-US" sz="2400" b="0" dirty="0">
              <a:latin typeface="Stencil" charset="0"/>
            </a:endParaRPr>
          </a:p>
        </p:txBody>
      </p:sp>
      <p:sp>
        <p:nvSpPr>
          <p:cNvPr id="7" name="Footer Placeholder 6"/>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9600" y="2438400"/>
            <a:ext cx="8077200" cy="1374775"/>
          </a:xfrm>
          <a:prstGeom prst="rect">
            <a:avLst/>
          </a:prstGeom>
          <a:noFill/>
          <a:ln w="9525">
            <a:noFill/>
            <a:miter lim="800000"/>
            <a:headEnd/>
            <a:tailEnd/>
          </a:ln>
          <a:effectLst/>
        </p:spPr>
        <p:txBody>
          <a:bodyPr>
            <a:prstTxWarp prst="textNoShape">
              <a:avLst/>
            </a:prstTxWarp>
            <a:spAutoFit/>
          </a:bodyPr>
          <a:lstStyle/>
          <a:p>
            <a:pPr algn="ctr"/>
            <a:r>
              <a:rPr lang="en-US" sz="2100" b="0" dirty="0"/>
              <a:t>The 2nd U.S. Circuit Court of Appeals in Manhattan upholds the decision by Judge Jack Weinstein that the U.S. chemical companies did not commit war crimes or intentionally cause harm by providing defoliants to the U.S. government for use during the Vietnam war.</a:t>
            </a:r>
          </a:p>
        </p:txBody>
      </p:sp>
      <p:sp>
        <p:nvSpPr>
          <p:cNvPr id="25606" name="Rectangle 6"/>
          <p:cNvSpPr>
            <a:spLocks noChangeArrowheads="1"/>
          </p:cNvSpPr>
          <p:nvPr/>
        </p:nvSpPr>
        <p:spPr bwMode="auto">
          <a:xfrm>
            <a:off x="5486400" y="914400"/>
            <a:ext cx="3352200" cy="830997"/>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February</a:t>
            </a:r>
            <a:endParaRPr lang="en-US" sz="4800" dirty="0"/>
          </a:p>
        </p:txBody>
      </p:sp>
      <p:sp>
        <p:nvSpPr>
          <p:cNvPr id="25607" name="Text Box 7"/>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2008</a:t>
            </a:r>
            <a:endParaRPr lang="en-US" sz="2400" b="0">
              <a:latin typeface="Stencil" charset="0"/>
            </a:endParaRPr>
          </a:p>
        </p:txBody>
      </p:sp>
      <p:sp>
        <p:nvSpPr>
          <p:cNvPr id="25608" name="Rectangle 8"/>
          <p:cNvSpPr>
            <a:spLocks noChangeArrowheads="1"/>
          </p:cNvSpPr>
          <p:nvPr/>
        </p:nvSpPr>
        <p:spPr bwMode="auto">
          <a:xfrm>
            <a:off x="381000" y="4022725"/>
            <a:ext cx="8458200" cy="1616075"/>
          </a:xfrm>
          <a:prstGeom prst="rect">
            <a:avLst/>
          </a:prstGeom>
          <a:noFill/>
          <a:ln w="9525">
            <a:noFill/>
            <a:miter lim="800000"/>
            <a:headEnd/>
            <a:tailEnd/>
          </a:ln>
          <a:effectLst/>
        </p:spPr>
        <p:txBody>
          <a:bodyPr>
            <a:prstTxWarp prst="textNoShape">
              <a:avLst/>
            </a:prstTxWarp>
            <a:spAutoFit/>
          </a:bodyPr>
          <a:lstStyle/>
          <a:p>
            <a:pPr algn="ctr"/>
            <a:r>
              <a:rPr lang="en-US" sz="2500" b="0" dirty="0"/>
              <a:t>In a separate opinion, the appellate court also says companies are protected from lawsuits brought by U.S. military veterans or their relatives because they are protected as government contractors.</a:t>
            </a:r>
            <a:endParaRPr lang="en-US" dirty="0"/>
          </a:p>
        </p:txBody>
      </p:sp>
      <p:sp>
        <p:nvSpPr>
          <p:cNvPr id="8" name="Footer Placeholder 7"/>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685800" y="2209800"/>
            <a:ext cx="7772400" cy="3385542"/>
          </a:xfrm>
          <a:prstGeom prst="rect">
            <a:avLst/>
          </a:prstGeom>
          <a:noFill/>
          <a:ln w="9525">
            <a:noFill/>
            <a:miter lim="800000"/>
            <a:headEnd/>
            <a:tailEnd/>
          </a:ln>
          <a:effectLst/>
        </p:spPr>
        <p:txBody>
          <a:bodyPr wrap="square">
            <a:prstTxWarp prst="textNoShape">
              <a:avLst/>
            </a:prstTxWarp>
            <a:spAutoFit/>
          </a:bodyPr>
          <a:lstStyle/>
          <a:p>
            <a:pPr algn="ctr"/>
            <a:r>
              <a:rPr lang="en-US" sz="2500" b="0" dirty="0" smtClean="0"/>
              <a:t>Conference </a:t>
            </a:r>
            <a:r>
              <a:rPr lang="en-US" sz="2500" b="0" dirty="0"/>
              <a:t>attendees of the United Nations Development Program agree on two goals—immediate containment of </a:t>
            </a:r>
            <a:r>
              <a:rPr lang="en-US" sz="2500" b="0" dirty="0" smtClean="0"/>
              <a:t>dioxin-contaminated </a:t>
            </a:r>
            <a:r>
              <a:rPr lang="en-US" sz="2500" b="0" dirty="0"/>
              <a:t>soil at the three major known “hot spots” (Bien </a:t>
            </a:r>
            <a:r>
              <a:rPr lang="en-US" sz="2500" b="0" dirty="0" err="1"/>
              <a:t>Hoa</a:t>
            </a:r>
            <a:r>
              <a:rPr lang="en-US" sz="2500" b="0" dirty="0"/>
              <a:t>, </a:t>
            </a:r>
            <a:r>
              <a:rPr lang="en-US" sz="2500" b="0" dirty="0" err="1"/>
              <a:t>Da</a:t>
            </a:r>
            <a:r>
              <a:rPr lang="en-US" sz="2500" b="0" dirty="0"/>
              <a:t> Nang, and </a:t>
            </a:r>
            <a:r>
              <a:rPr lang="en-US" sz="2500" b="0" dirty="0" err="1"/>
              <a:t>Phu</a:t>
            </a:r>
            <a:r>
              <a:rPr lang="en-US" sz="2500" b="0" dirty="0"/>
              <a:t> Cat), and a longer term goal of dioxin destruction to completely eliminate dioxin from contained soil and sediment.</a:t>
            </a:r>
            <a:r>
              <a:rPr lang="en-US" sz="2500" b="0" dirty="0" smtClean="0"/>
              <a:t> </a:t>
            </a:r>
          </a:p>
          <a:p>
            <a:pPr algn="ctr"/>
            <a:endParaRPr lang="en-US" sz="2400" b="0" dirty="0"/>
          </a:p>
          <a:p>
            <a:pPr algn="ctr"/>
            <a:r>
              <a:rPr lang="en-US" sz="2100" b="0" dirty="0" smtClean="0"/>
              <a:t>Attending </a:t>
            </a:r>
            <a:r>
              <a:rPr lang="en-US" sz="2100" b="0" dirty="0"/>
              <a:t>the meeting are representatives of the U.S. State Department, USAID, and the U.S. Environmental Protection Agency.</a:t>
            </a:r>
          </a:p>
        </p:txBody>
      </p:sp>
      <p:sp>
        <p:nvSpPr>
          <p:cNvPr id="18441" name="Text Box 9"/>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2009</a:t>
            </a:r>
            <a:endParaRPr lang="en-US" sz="2400" b="0">
              <a:latin typeface="Stencil" charset="0"/>
            </a:endParaRPr>
          </a:p>
        </p:txBody>
      </p:sp>
      <p:sp>
        <p:nvSpPr>
          <p:cNvPr id="7" name="Rectangle 6"/>
          <p:cNvSpPr>
            <a:spLocks noChangeArrowheads="1"/>
          </p:cNvSpPr>
          <p:nvPr/>
        </p:nvSpPr>
        <p:spPr bwMode="auto">
          <a:xfrm>
            <a:off x="5486400" y="914400"/>
            <a:ext cx="3352200" cy="830997"/>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February</a:t>
            </a:r>
            <a:endParaRPr lang="en-US" sz="4800" dirty="0"/>
          </a:p>
        </p:txBody>
      </p:sp>
      <p:sp>
        <p:nvSpPr>
          <p:cNvPr id="8" name="Footer Placeholder 7"/>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81000" y="3352800"/>
            <a:ext cx="8382000" cy="1384995"/>
          </a:xfrm>
          <a:prstGeom prst="rect">
            <a:avLst/>
          </a:prstGeom>
          <a:noFill/>
          <a:ln w="9525">
            <a:noFill/>
            <a:miter lim="800000"/>
            <a:headEnd/>
            <a:tailEnd/>
          </a:ln>
          <a:effectLst/>
        </p:spPr>
        <p:txBody>
          <a:bodyPr wrap="square">
            <a:prstTxWarp prst="textNoShape">
              <a:avLst/>
            </a:prstTxWarp>
            <a:spAutoFit/>
          </a:bodyPr>
          <a:lstStyle/>
          <a:p>
            <a:pPr algn="ctr"/>
            <a:r>
              <a:rPr lang="en-US" sz="2100" b="0" dirty="0" smtClean="0"/>
              <a:t>U.S</a:t>
            </a:r>
            <a:r>
              <a:rPr lang="en-US" sz="2100" b="0" dirty="0"/>
              <a:t>. Supreme Court refuses to hear the appeal of </a:t>
            </a:r>
            <a:r>
              <a:rPr lang="en-US" sz="2100" b="0" dirty="0" smtClean="0"/>
              <a:t>the VAVA </a:t>
            </a:r>
            <a:r>
              <a:rPr lang="en-US" sz="2100" b="0" dirty="0"/>
              <a:t>case against chemical companies as decided by the U.S. Court of Appeals in 2008</a:t>
            </a:r>
            <a:r>
              <a:rPr lang="en-US" sz="2100" b="0" dirty="0" smtClean="0"/>
              <a:t>, as </a:t>
            </a:r>
            <a:r>
              <a:rPr lang="en-US" sz="2100" b="0" dirty="0"/>
              <a:t>well as two other suits filed by American veterans who were taken ill after the 1984 class action settlement</a:t>
            </a:r>
            <a:r>
              <a:rPr lang="en-US" sz="2100" b="0" dirty="0" smtClean="0"/>
              <a:t>.</a:t>
            </a:r>
            <a:endParaRPr lang="en-US" sz="2100" b="0" dirty="0"/>
          </a:p>
        </p:txBody>
      </p:sp>
      <p:sp>
        <p:nvSpPr>
          <p:cNvPr id="26631" name="Text Box 7"/>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2009</a:t>
            </a:r>
            <a:endParaRPr lang="en-US" sz="2400" b="0" dirty="0">
              <a:latin typeface="Stencil" charset="0"/>
            </a:endParaRPr>
          </a:p>
        </p:txBody>
      </p:sp>
      <p:sp>
        <p:nvSpPr>
          <p:cNvPr id="7" name="Rectangle 6"/>
          <p:cNvSpPr>
            <a:spLocks noChangeArrowheads="1"/>
          </p:cNvSpPr>
          <p:nvPr/>
        </p:nvSpPr>
        <p:spPr bwMode="auto">
          <a:xfrm>
            <a:off x="6553200" y="914400"/>
            <a:ext cx="2302734" cy="830997"/>
          </a:xfrm>
          <a:prstGeom prst="rect">
            <a:avLst/>
          </a:prstGeom>
          <a:noFill/>
          <a:ln w="9525">
            <a:noFill/>
            <a:miter lim="800000"/>
            <a:headEnd/>
            <a:tailEnd/>
          </a:ln>
          <a:effectLst/>
        </p:spPr>
        <p:txBody>
          <a:bodyPr wrap="none">
            <a:prstTxWarp prst="textNoShape">
              <a:avLst/>
            </a:prstTxWarp>
            <a:spAutoFit/>
          </a:bodyPr>
          <a:lstStyle/>
          <a:p>
            <a:r>
              <a:rPr lang="en-US" sz="4800" dirty="0" smtClean="0">
                <a:latin typeface="Stencil" charset="0"/>
              </a:rPr>
              <a:t>MARCH</a:t>
            </a:r>
            <a:endParaRPr lang="en-US" sz="4800" dirty="0"/>
          </a:p>
        </p:txBody>
      </p:sp>
      <p:sp>
        <p:nvSpPr>
          <p:cNvPr id="8" name="Rectangle 4"/>
          <p:cNvSpPr>
            <a:spLocks noChangeArrowheads="1"/>
          </p:cNvSpPr>
          <p:nvPr/>
        </p:nvSpPr>
        <p:spPr bwMode="auto">
          <a:xfrm>
            <a:off x="381000" y="2209800"/>
            <a:ext cx="8505825" cy="892552"/>
          </a:xfrm>
          <a:prstGeom prst="rect">
            <a:avLst/>
          </a:prstGeom>
          <a:noFill/>
          <a:ln w="9525">
            <a:noFill/>
            <a:miter lim="800000"/>
            <a:headEnd/>
            <a:tailEnd/>
          </a:ln>
          <a:effectLst/>
        </p:spPr>
        <p:txBody>
          <a:bodyPr>
            <a:prstTxWarp prst="textNoShape">
              <a:avLst/>
            </a:prstTxWarp>
            <a:spAutoFit/>
          </a:bodyPr>
          <a:lstStyle/>
          <a:p>
            <a:pPr algn="ctr"/>
            <a:r>
              <a:rPr lang="en-US" sz="2500" b="0" dirty="0" smtClean="0"/>
              <a:t>Congress </a:t>
            </a:r>
            <a:r>
              <a:rPr lang="en-US" sz="2500" b="0" dirty="0"/>
              <a:t>appropriates an additional $3 million for dioxin removal and health care facilities in </a:t>
            </a:r>
            <a:r>
              <a:rPr lang="en-US" sz="2500" b="0" dirty="0" err="1"/>
              <a:t>Da</a:t>
            </a:r>
            <a:r>
              <a:rPr lang="en-US" sz="2500" b="0" dirty="0"/>
              <a:t> Nang.</a:t>
            </a:r>
          </a:p>
        </p:txBody>
      </p:sp>
      <p:sp>
        <p:nvSpPr>
          <p:cNvPr id="9" name="TextBox 8"/>
          <p:cNvSpPr txBox="1"/>
          <p:nvPr/>
        </p:nvSpPr>
        <p:spPr>
          <a:xfrm>
            <a:off x="2057400" y="4876800"/>
            <a:ext cx="5181600" cy="477054"/>
          </a:xfrm>
          <a:prstGeom prst="rect">
            <a:avLst/>
          </a:prstGeom>
          <a:noFill/>
        </p:spPr>
        <p:txBody>
          <a:bodyPr wrap="square" rtlCol="0">
            <a:spAutoFit/>
          </a:bodyPr>
          <a:lstStyle/>
          <a:p>
            <a:pPr algn="ctr"/>
            <a:r>
              <a:rPr lang="en-US" sz="2500" b="0" dirty="0" smtClean="0"/>
              <a:t>The Court of Appeals decision stands.</a:t>
            </a:r>
            <a:endParaRPr lang="en-US" sz="2500" dirty="0"/>
          </a:p>
        </p:txBody>
      </p:sp>
      <p:sp>
        <p:nvSpPr>
          <p:cNvPr id="10" name="Footer Placeholder 9"/>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0" y="2362200"/>
            <a:ext cx="8458200" cy="2015936"/>
          </a:xfrm>
          <a:prstGeom prst="rect">
            <a:avLst/>
          </a:prstGeom>
          <a:noFill/>
          <a:ln w="9525">
            <a:noFill/>
            <a:miter lim="800000"/>
            <a:headEnd/>
            <a:tailEnd/>
          </a:ln>
          <a:effectLst/>
        </p:spPr>
        <p:txBody>
          <a:bodyPr wrap="square">
            <a:prstTxWarp prst="textNoShape">
              <a:avLst/>
            </a:prstTxWarp>
            <a:spAutoFit/>
          </a:bodyPr>
          <a:lstStyle/>
          <a:p>
            <a:r>
              <a:rPr lang="en-US" sz="2500" b="0" dirty="0" smtClean="0"/>
              <a:t>The Department </a:t>
            </a:r>
            <a:r>
              <a:rPr lang="en-US" sz="2500" b="0" dirty="0"/>
              <a:t>of Veterans Affairs establishes AL </a:t>
            </a:r>
            <a:r>
              <a:rPr lang="en-US" sz="2500" b="0" dirty="0" err="1"/>
              <a:t>Amyloidosis</a:t>
            </a:r>
            <a:r>
              <a:rPr lang="en-US" sz="2500" b="0" dirty="0"/>
              <a:t> as a new presumptive condition on the Agent Orange/herbicide </a:t>
            </a:r>
            <a:r>
              <a:rPr lang="en-US" sz="2500" b="0" dirty="0" smtClean="0"/>
              <a:t>list.</a:t>
            </a:r>
            <a:r>
              <a:rPr lang="en-US" sz="2500" b="0" dirty="0"/>
              <a:t> </a:t>
            </a:r>
            <a:r>
              <a:rPr lang="en-US" sz="2500" b="0" dirty="0" smtClean="0"/>
              <a:t>The </a:t>
            </a:r>
            <a:r>
              <a:rPr lang="en-US" sz="2500" b="0" dirty="0"/>
              <a:t>Institute of Medicine concludes in a report that there is suggestive evidence of association between exposures to herbicides and the disease. </a:t>
            </a:r>
            <a:r>
              <a:rPr lang="en-US" sz="2500" b="0" dirty="0" smtClean="0"/>
              <a:t> </a:t>
            </a:r>
            <a:endParaRPr lang="en-US" sz="2500" b="0" dirty="0"/>
          </a:p>
        </p:txBody>
      </p:sp>
      <p:sp>
        <p:nvSpPr>
          <p:cNvPr id="3" name="Text Box 7"/>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2009</a:t>
            </a:r>
            <a:endParaRPr lang="en-US" sz="2400" b="0" dirty="0">
              <a:latin typeface="Stencil" charset="0"/>
            </a:endParaRPr>
          </a:p>
        </p:txBody>
      </p:sp>
      <p:sp>
        <p:nvSpPr>
          <p:cNvPr id="4" name="Rectangle 3"/>
          <p:cNvSpPr>
            <a:spLocks noChangeArrowheads="1"/>
          </p:cNvSpPr>
          <p:nvPr/>
        </p:nvSpPr>
        <p:spPr bwMode="auto">
          <a:xfrm>
            <a:off x="7315200" y="914400"/>
            <a:ext cx="1428596" cy="830997"/>
          </a:xfrm>
          <a:prstGeom prst="rect">
            <a:avLst/>
          </a:prstGeom>
          <a:noFill/>
          <a:ln w="9525">
            <a:noFill/>
            <a:miter lim="800000"/>
            <a:headEnd/>
            <a:tailEnd/>
          </a:ln>
          <a:effectLst/>
        </p:spPr>
        <p:txBody>
          <a:bodyPr wrap="none">
            <a:prstTxWarp prst="textNoShape">
              <a:avLst/>
            </a:prstTxWarp>
            <a:spAutoFit/>
          </a:bodyPr>
          <a:lstStyle/>
          <a:p>
            <a:r>
              <a:rPr lang="en-US" sz="4800" dirty="0" smtClean="0">
                <a:latin typeface="Stencil" charset="0"/>
              </a:rPr>
              <a:t>MAY</a:t>
            </a:r>
            <a:endParaRPr lang="en-US" sz="4800" dirty="0"/>
          </a:p>
        </p:txBody>
      </p:sp>
      <p:sp>
        <p:nvSpPr>
          <p:cNvPr id="5" name="TextBox 4"/>
          <p:cNvSpPr txBox="1"/>
          <p:nvPr/>
        </p:nvSpPr>
        <p:spPr>
          <a:xfrm>
            <a:off x="914400" y="4623137"/>
            <a:ext cx="7391400" cy="1061829"/>
          </a:xfrm>
          <a:prstGeom prst="rect">
            <a:avLst/>
          </a:prstGeom>
          <a:noFill/>
        </p:spPr>
        <p:txBody>
          <a:bodyPr wrap="square" rtlCol="0">
            <a:spAutoFit/>
          </a:bodyPr>
          <a:lstStyle/>
          <a:p>
            <a:pPr algn="ctr"/>
            <a:r>
              <a:rPr lang="en-US" sz="2100" b="0" dirty="0" smtClean="0"/>
              <a:t>AL </a:t>
            </a:r>
            <a:r>
              <a:rPr lang="en-US" sz="2100" b="0" dirty="0" err="1" smtClean="0"/>
              <a:t>Amyloidosis</a:t>
            </a:r>
            <a:r>
              <a:rPr lang="en-US" sz="2100" b="0" dirty="0" smtClean="0"/>
              <a:t> (am-uh-</a:t>
            </a:r>
            <a:r>
              <a:rPr lang="en-US" sz="2100" b="0" dirty="0" err="1" smtClean="0"/>
              <a:t>loi</a:t>
            </a:r>
            <a:r>
              <a:rPr lang="en-US" sz="2100" b="0" dirty="0" smtClean="0"/>
              <a:t>-DO-sis) is a rare blood cell disorder that shares biological features of some lymphomas already associated with herbicide exposure in previous IOM reports.</a:t>
            </a:r>
          </a:p>
        </p:txBody>
      </p:sp>
      <p:sp>
        <p:nvSpPr>
          <p:cNvPr id="6" name="Footer Placeholder 5"/>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990600" y="1981200"/>
            <a:ext cx="7696200" cy="2123658"/>
          </a:xfrm>
          <a:prstGeom prst="rect">
            <a:avLst/>
          </a:prstGeom>
          <a:noFill/>
          <a:ln w="9525">
            <a:noFill/>
            <a:miter lim="800000"/>
            <a:headEnd/>
            <a:tailEnd/>
          </a:ln>
          <a:effectLst/>
        </p:spPr>
        <p:txBody>
          <a:bodyPr wrap="square">
            <a:prstTxWarp prst="textNoShape">
              <a:avLst/>
            </a:prstTxWarp>
            <a:spAutoFit/>
          </a:bodyPr>
          <a:lstStyle/>
          <a:p>
            <a:pPr algn="r"/>
            <a:r>
              <a:rPr lang="en-US" sz="2200" b="0" dirty="0" smtClean="0"/>
              <a:t>A </a:t>
            </a:r>
            <a:r>
              <a:rPr lang="en-US" sz="2200" b="0" dirty="0"/>
              <a:t>new scientific study, conducted by Vancouver based Hatfield Consultants, shows direct link from dioxin contaminated hot spots in Vietnam to the blood and breast milk of humans by tracking </a:t>
            </a:r>
            <a:r>
              <a:rPr lang="en-US" sz="2200" b="0" dirty="0" smtClean="0"/>
              <a:t>dioxin’s </a:t>
            </a:r>
            <a:r>
              <a:rPr lang="en-US" sz="2200" b="0" dirty="0"/>
              <a:t>chemical fingerprint; tracing its movement through the food chain from the soil and lake sediment to the fat of fish and ducks to humans.</a:t>
            </a:r>
          </a:p>
        </p:txBody>
      </p:sp>
      <p:sp>
        <p:nvSpPr>
          <p:cNvPr id="27652" name="Rectangle 4"/>
          <p:cNvSpPr>
            <a:spLocks noChangeArrowheads="1"/>
          </p:cNvSpPr>
          <p:nvPr/>
        </p:nvSpPr>
        <p:spPr bwMode="auto">
          <a:xfrm>
            <a:off x="381000" y="4797624"/>
            <a:ext cx="7848599" cy="1107996"/>
          </a:xfrm>
          <a:prstGeom prst="rect">
            <a:avLst/>
          </a:prstGeom>
          <a:noFill/>
          <a:ln w="9525">
            <a:noFill/>
            <a:miter lim="800000"/>
            <a:headEnd/>
            <a:tailEnd/>
          </a:ln>
          <a:effectLst/>
        </p:spPr>
        <p:txBody>
          <a:bodyPr wrap="square">
            <a:prstTxWarp prst="textNoShape">
              <a:avLst/>
            </a:prstTxWarp>
            <a:spAutoFit/>
          </a:bodyPr>
          <a:lstStyle/>
          <a:p>
            <a:r>
              <a:rPr lang="en-US" sz="2200" b="0" dirty="0" smtClean="0"/>
              <a:t>Department </a:t>
            </a:r>
            <a:r>
              <a:rPr lang="en-US" sz="2200" b="0" dirty="0"/>
              <a:t>of Veterans Affairs establishes a service-connection for Vietnam veterans with B cell </a:t>
            </a:r>
            <a:r>
              <a:rPr lang="en-US" sz="2200" b="0" dirty="0" err="1"/>
              <a:t>leukemias</a:t>
            </a:r>
            <a:r>
              <a:rPr lang="en-US" sz="2200" b="0" dirty="0"/>
              <a:t>, such as hairy cell leukemia, Parkinson’s disease and ischemic heart disease</a:t>
            </a:r>
            <a:endParaRPr lang="en-US" sz="2400" b="0" dirty="0"/>
          </a:p>
        </p:txBody>
      </p:sp>
      <p:sp>
        <p:nvSpPr>
          <p:cNvPr id="27656" name="Text Box 8"/>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2009</a:t>
            </a:r>
            <a:endParaRPr lang="en-US" sz="2400" b="0">
              <a:latin typeface="Stencil" charset="0"/>
            </a:endParaRPr>
          </a:p>
        </p:txBody>
      </p:sp>
      <p:sp>
        <p:nvSpPr>
          <p:cNvPr id="8" name="Rectangle 7"/>
          <p:cNvSpPr>
            <a:spLocks noChangeArrowheads="1"/>
          </p:cNvSpPr>
          <p:nvPr/>
        </p:nvSpPr>
        <p:spPr bwMode="auto">
          <a:xfrm>
            <a:off x="5140752" y="914400"/>
            <a:ext cx="3698448" cy="830997"/>
          </a:xfrm>
          <a:prstGeom prst="rect">
            <a:avLst/>
          </a:prstGeom>
          <a:noFill/>
          <a:ln w="9525">
            <a:noFill/>
            <a:miter lim="800000"/>
            <a:headEnd/>
            <a:tailEnd/>
          </a:ln>
          <a:effectLst/>
        </p:spPr>
        <p:txBody>
          <a:bodyPr wrap="none">
            <a:prstTxWarp prst="textNoShape">
              <a:avLst/>
            </a:prstTxWarp>
            <a:spAutoFit/>
          </a:bodyPr>
          <a:lstStyle/>
          <a:p>
            <a:r>
              <a:rPr lang="en-US" sz="4800" dirty="0" smtClean="0">
                <a:latin typeface="Stencil" charset="0"/>
              </a:rPr>
              <a:t>SEPTEMBER</a:t>
            </a:r>
            <a:endParaRPr lang="en-US" sz="4800" dirty="0"/>
          </a:p>
        </p:txBody>
      </p:sp>
      <p:sp>
        <p:nvSpPr>
          <p:cNvPr id="9" name="Rectangle 8"/>
          <p:cNvSpPr>
            <a:spLocks noChangeArrowheads="1"/>
          </p:cNvSpPr>
          <p:nvPr/>
        </p:nvSpPr>
        <p:spPr bwMode="auto">
          <a:xfrm>
            <a:off x="381000" y="4038600"/>
            <a:ext cx="2903359" cy="830997"/>
          </a:xfrm>
          <a:prstGeom prst="rect">
            <a:avLst/>
          </a:prstGeom>
          <a:noFill/>
          <a:ln w="9525">
            <a:noFill/>
            <a:miter lim="800000"/>
            <a:headEnd/>
            <a:tailEnd/>
          </a:ln>
          <a:effectLst/>
        </p:spPr>
        <p:txBody>
          <a:bodyPr wrap="none">
            <a:prstTxWarp prst="textNoShape">
              <a:avLst/>
            </a:prstTxWarp>
            <a:spAutoFit/>
          </a:bodyPr>
          <a:lstStyle/>
          <a:p>
            <a:r>
              <a:rPr lang="en-US" sz="4800" dirty="0" smtClean="0">
                <a:latin typeface="Stencil" charset="0"/>
              </a:rPr>
              <a:t>OCTOBER</a:t>
            </a:r>
            <a:endParaRPr lang="en-US" sz="4800" dirty="0"/>
          </a:p>
        </p:txBody>
      </p:sp>
      <p:sp>
        <p:nvSpPr>
          <p:cNvPr id="10" name="Footer Placeholder 9"/>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1295400" y="2605088"/>
            <a:ext cx="6172200" cy="519112"/>
          </a:xfrm>
          <a:prstGeom prst="rect">
            <a:avLst/>
          </a:prstGeom>
          <a:noFill/>
          <a:ln w="9525">
            <a:noFill/>
            <a:miter lim="800000"/>
            <a:headEnd/>
            <a:tailEnd/>
          </a:ln>
          <a:effectLst/>
        </p:spPr>
        <p:txBody>
          <a:bodyPr>
            <a:prstTxWarp prst="textNoShape">
              <a:avLst/>
            </a:prstTxWarp>
            <a:spAutoFit/>
          </a:bodyPr>
          <a:lstStyle/>
          <a:p>
            <a:endParaRPr lang="en-US"/>
          </a:p>
        </p:txBody>
      </p:sp>
      <p:sp>
        <p:nvSpPr>
          <p:cNvPr id="60420" name="Text Box 4"/>
          <p:cNvSpPr txBox="1">
            <a:spLocks noChangeArrowheads="1"/>
          </p:cNvSpPr>
          <p:nvPr/>
        </p:nvSpPr>
        <p:spPr bwMode="auto">
          <a:xfrm>
            <a:off x="2362200" y="1885950"/>
            <a:ext cx="5867400" cy="138499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100" b="0" dirty="0" smtClean="0"/>
              <a:t>Parkinson’s </a:t>
            </a:r>
            <a:r>
              <a:rPr lang="en-US" sz="2100" b="0" dirty="0"/>
              <a:t>disease, ischemic heart disease, and B cell </a:t>
            </a:r>
            <a:r>
              <a:rPr lang="en-US" sz="2100" b="0" dirty="0" err="1"/>
              <a:t>leukemias</a:t>
            </a:r>
            <a:r>
              <a:rPr lang="en-US" sz="2100" b="0" dirty="0"/>
              <a:t> (including hairy cell leukemia) are finally added by congress to list of “presumptive” Agent orange conditions. </a:t>
            </a:r>
          </a:p>
        </p:txBody>
      </p:sp>
      <p:sp>
        <p:nvSpPr>
          <p:cNvPr id="60422" name="Text Box 6"/>
          <p:cNvSpPr txBox="1">
            <a:spLocks noChangeArrowheads="1"/>
          </p:cNvSpPr>
          <p:nvPr/>
        </p:nvSpPr>
        <p:spPr bwMode="auto">
          <a:xfrm>
            <a:off x="762000" y="3657600"/>
            <a:ext cx="7772400" cy="2015936"/>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500" b="0" dirty="0"/>
              <a:t>More than 150,000 veterans are expected to submit claims in the next 12 to 18 months, many of whom are potentially eligible for retroactive disability payments based on past claims. Additionally, VA will review approximately 90,000 previously denied claims by Vietnam Veterans. </a:t>
            </a:r>
          </a:p>
        </p:txBody>
      </p:sp>
      <p:sp>
        <p:nvSpPr>
          <p:cNvPr id="60423" name="Text Box 7"/>
          <p:cNvSpPr txBox="1">
            <a:spLocks noChangeArrowheads="1"/>
          </p:cNvSpPr>
          <p:nvPr/>
        </p:nvSpPr>
        <p:spPr bwMode="auto">
          <a:xfrm>
            <a:off x="7086600" y="228600"/>
            <a:ext cx="1760538" cy="914400"/>
          </a:xfrm>
          <a:prstGeom prst="rect">
            <a:avLst/>
          </a:prstGeom>
          <a:noFill/>
          <a:ln w="9525">
            <a:noFill/>
            <a:miter lim="800000"/>
            <a:headEnd/>
            <a:tailEnd/>
          </a:ln>
          <a:effectLst/>
        </p:spPr>
        <p:txBody>
          <a:bodyPr wrap="none">
            <a:prstTxWarp prst="textNoShape">
              <a:avLst/>
            </a:prstTxWarp>
            <a:spAutoFit/>
          </a:bodyPr>
          <a:lstStyle/>
          <a:p>
            <a:r>
              <a:rPr lang="en-US" sz="5400" b="0">
                <a:latin typeface="Stencil" charset="0"/>
              </a:rPr>
              <a:t>2010</a:t>
            </a:r>
          </a:p>
        </p:txBody>
      </p:sp>
      <p:sp>
        <p:nvSpPr>
          <p:cNvPr id="8" name="Rectangle 7"/>
          <p:cNvSpPr>
            <a:spLocks noChangeArrowheads="1"/>
          </p:cNvSpPr>
          <p:nvPr/>
        </p:nvSpPr>
        <p:spPr bwMode="auto">
          <a:xfrm>
            <a:off x="6346210" y="914400"/>
            <a:ext cx="2492990" cy="830997"/>
          </a:xfrm>
          <a:prstGeom prst="rect">
            <a:avLst/>
          </a:prstGeom>
          <a:noFill/>
          <a:ln w="9525">
            <a:noFill/>
            <a:miter lim="800000"/>
            <a:headEnd/>
            <a:tailEnd/>
          </a:ln>
          <a:effectLst/>
        </p:spPr>
        <p:txBody>
          <a:bodyPr wrap="none">
            <a:prstTxWarp prst="textNoShape">
              <a:avLst/>
            </a:prstTxWarp>
            <a:spAutoFit/>
          </a:bodyPr>
          <a:lstStyle/>
          <a:p>
            <a:r>
              <a:rPr lang="en-US" sz="4800" dirty="0" smtClean="0">
                <a:latin typeface="Stencil" charset="0"/>
              </a:rPr>
              <a:t>AUGUST</a:t>
            </a:r>
            <a:endParaRPr lang="en-US" sz="4800" dirty="0"/>
          </a:p>
        </p:txBody>
      </p:sp>
      <p:sp>
        <p:nvSpPr>
          <p:cNvPr id="9" name="Footer Placeholder 8"/>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974725" y="2071688"/>
            <a:ext cx="184150" cy="5191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62470" name="Text Box 6"/>
          <p:cNvSpPr txBox="1">
            <a:spLocks noChangeArrowheads="1"/>
          </p:cNvSpPr>
          <p:nvPr/>
        </p:nvSpPr>
        <p:spPr bwMode="auto">
          <a:xfrm>
            <a:off x="685800" y="1981200"/>
            <a:ext cx="7696200" cy="3708707"/>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2500" dirty="0" smtClean="0"/>
              <a:t>	</a:t>
            </a:r>
            <a:r>
              <a:rPr lang="en-US" sz="2500" b="0" dirty="0" smtClean="0"/>
              <a:t>Passing </a:t>
            </a:r>
            <a:r>
              <a:rPr lang="en-US" sz="2500" b="0" dirty="0"/>
              <a:t>of Agent Orange Equity Act of 2011: </a:t>
            </a:r>
            <a:r>
              <a:rPr lang="en-US" sz="2500" b="0" dirty="0" smtClean="0"/>
              <a:t>Expands veterans </a:t>
            </a:r>
            <a:r>
              <a:rPr lang="en-US" sz="2500" b="0" dirty="0"/>
              <a:t>entitled to presumptive benefits to those who</a:t>
            </a:r>
            <a:r>
              <a:rPr lang="en-US" sz="2500" b="0" dirty="0" smtClean="0"/>
              <a:t> had </a:t>
            </a:r>
            <a:r>
              <a:rPr lang="en-US" sz="2500" b="0" dirty="0"/>
              <a:t>contact with the Republic of Vietnam’s inland waterways, ports, harbors, waters offshore, and airspace. Includes as veterans eligible those who: </a:t>
            </a:r>
          </a:p>
          <a:p>
            <a:pPr marL="914400" lvl="1" indent="-457200">
              <a:spcBef>
                <a:spcPct val="50000"/>
              </a:spcBef>
              <a:buFont typeface="Arial" charset="0"/>
              <a:buAutoNum type="arabicParenR"/>
            </a:pPr>
            <a:r>
              <a:rPr lang="en-US" sz="2200" b="0" i="1" dirty="0"/>
              <a:t>Served on Johnston Island during the period of April, 1972</a:t>
            </a:r>
            <a:r>
              <a:rPr lang="en-US" sz="2200" b="0" i="1" dirty="0" smtClean="0"/>
              <a:t> — </a:t>
            </a:r>
            <a:r>
              <a:rPr lang="en-US" sz="2200" b="0" i="1" dirty="0"/>
              <a:t>September, 1977.</a:t>
            </a:r>
          </a:p>
          <a:p>
            <a:pPr marL="914400" lvl="1" indent="-457200">
              <a:spcBef>
                <a:spcPct val="50000"/>
              </a:spcBef>
              <a:buFont typeface="Arial" charset="0"/>
              <a:buAutoNum type="arabicParenR"/>
            </a:pPr>
            <a:r>
              <a:rPr lang="en-US" sz="2200" b="0" i="1" dirty="0"/>
              <a:t>Received the Vietnam Service Medal or the Vietnam Campaign Medal. </a:t>
            </a:r>
            <a:endParaRPr lang="en-US" sz="2200" i="1" dirty="0"/>
          </a:p>
        </p:txBody>
      </p:sp>
      <p:sp>
        <p:nvSpPr>
          <p:cNvPr id="62472" name="Text Box 8"/>
          <p:cNvSpPr txBox="1">
            <a:spLocks noChangeArrowheads="1"/>
          </p:cNvSpPr>
          <p:nvPr/>
        </p:nvSpPr>
        <p:spPr bwMode="auto">
          <a:xfrm>
            <a:off x="7162800" y="228600"/>
            <a:ext cx="19812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2011</a:t>
            </a:r>
            <a:endParaRPr lang="en-US" dirty="0"/>
          </a:p>
        </p:txBody>
      </p:sp>
      <p:sp>
        <p:nvSpPr>
          <p:cNvPr id="7" name="Rectangle 6"/>
          <p:cNvSpPr>
            <a:spLocks noChangeArrowheads="1"/>
          </p:cNvSpPr>
          <p:nvPr/>
        </p:nvSpPr>
        <p:spPr bwMode="auto">
          <a:xfrm>
            <a:off x="5562600" y="914400"/>
            <a:ext cx="3352200" cy="830997"/>
          </a:xfrm>
          <a:prstGeom prst="rect">
            <a:avLst/>
          </a:prstGeom>
          <a:noFill/>
          <a:ln w="9525">
            <a:noFill/>
            <a:miter lim="800000"/>
            <a:headEnd/>
            <a:tailEnd/>
          </a:ln>
          <a:effectLst/>
        </p:spPr>
        <p:txBody>
          <a:bodyPr wrap="none">
            <a:prstTxWarp prst="textNoShape">
              <a:avLst/>
            </a:prstTxWarp>
            <a:spAutoFit/>
          </a:bodyPr>
          <a:lstStyle/>
          <a:p>
            <a:r>
              <a:rPr lang="en-US" sz="4800" dirty="0" smtClean="0">
                <a:latin typeface="Stencil" charset="0"/>
              </a:rPr>
              <a:t>FEBRUARY</a:t>
            </a:r>
            <a:endParaRPr lang="en-US" sz="4800" dirty="0"/>
          </a:p>
        </p:txBody>
      </p:sp>
      <p:sp>
        <p:nvSpPr>
          <p:cNvPr id="9" name="Footer Placeholder 8"/>
          <p:cNvSpPr>
            <a:spLocks noGrp="1"/>
          </p:cNvSpPr>
          <p:nvPr>
            <p:ph type="ftr" sz="quarter" idx="11"/>
          </p:nvPr>
        </p:nvSpPr>
        <p:spPr>
          <a:xfrm>
            <a:off x="304800" y="6248400"/>
            <a:ext cx="2514600" cy="304800"/>
          </a:xfrm>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162800" y="228600"/>
            <a:ext cx="19812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2011</a:t>
            </a:r>
            <a:endParaRPr lang="en-US" dirty="0"/>
          </a:p>
        </p:txBody>
      </p:sp>
      <p:sp>
        <p:nvSpPr>
          <p:cNvPr id="5" name="Rectangle 4"/>
          <p:cNvSpPr>
            <a:spLocks noChangeArrowheads="1"/>
          </p:cNvSpPr>
          <p:nvPr/>
        </p:nvSpPr>
        <p:spPr bwMode="auto">
          <a:xfrm>
            <a:off x="7192595" y="914400"/>
            <a:ext cx="1646605" cy="830997"/>
          </a:xfrm>
          <a:prstGeom prst="rect">
            <a:avLst/>
          </a:prstGeom>
          <a:noFill/>
          <a:ln w="9525">
            <a:noFill/>
            <a:miter lim="800000"/>
            <a:headEnd/>
            <a:tailEnd/>
          </a:ln>
          <a:effectLst/>
        </p:spPr>
        <p:txBody>
          <a:bodyPr wrap="none">
            <a:prstTxWarp prst="textNoShape">
              <a:avLst/>
            </a:prstTxWarp>
            <a:spAutoFit/>
          </a:bodyPr>
          <a:lstStyle/>
          <a:p>
            <a:r>
              <a:rPr lang="en-US" sz="4800" dirty="0" smtClean="0">
                <a:latin typeface="Stencil" charset="0"/>
              </a:rPr>
              <a:t>JULY</a:t>
            </a:r>
            <a:endParaRPr lang="en-US" sz="4800" dirty="0"/>
          </a:p>
        </p:txBody>
      </p:sp>
      <p:sp>
        <p:nvSpPr>
          <p:cNvPr id="6" name="TextBox 5"/>
          <p:cNvSpPr txBox="1"/>
          <p:nvPr/>
        </p:nvSpPr>
        <p:spPr>
          <a:xfrm>
            <a:off x="609600" y="2178784"/>
            <a:ext cx="8077200" cy="1246495"/>
          </a:xfrm>
          <a:prstGeom prst="rect">
            <a:avLst/>
          </a:prstGeom>
          <a:noFill/>
        </p:spPr>
        <p:txBody>
          <a:bodyPr wrap="square" rtlCol="0">
            <a:spAutoFit/>
          </a:bodyPr>
          <a:lstStyle/>
          <a:p>
            <a:pPr algn="ctr"/>
            <a:r>
              <a:rPr lang="en-US" sz="2500" dirty="0"/>
              <a:t>H.R. </a:t>
            </a:r>
            <a:r>
              <a:rPr lang="en-US" sz="2500" dirty="0" smtClean="0"/>
              <a:t>2634</a:t>
            </a:r>
            <a:r>
              <a:rPr lang="en-US" sz="2500" b="0" dirty="0" smtClean="0"/>
              <a:t>: Victims </a:t>
            </a:r>
            <a:r>
              <a:rPr lang="en-US" sz="2500" b="0" dirty="0"/>
              <a:t>of Agent Orange Relief Act of 2011 introduced in Congress by Reps Bob Filner, John Conyers, Barney Frank, Raul </a:t>
            </a:r>
            <a:r>
              <a:rPr lang="en-US" sz="2500" b="0" dirty="0" err="1"/>
              <a:t>Grijalva</a:t>
            </a:r>
            <a:r>
              <a:rPr lang="en-US" sz="2500" b="0" dirty="0"/>
              <a:t> and Barbara Lee</a:t>
            </a:r>
            <a:r>
              <a:rPr lang="en-US" sz="2500" b="0" dirty="0" smtClean="0"/>
              <a:t>.</a:t>
            </a:r>
          </a:p>
        </p:txBody>
      </p:sp>
      <p:sp>
        <p:nvSpPr>
          <p:cNvPr id="7" name="TextBox 6"/>
          <p:cNvSpPr txBox="1"/>
          <p:nvPr/>
        </p:nvSpPr>
        <p:spPr>
          <a:xfrm>
            <a:off x="914400" y="3733800"/>
            <a:ext cx="7391400" cy="2031325"/>
          </a:xfrm>
          <a:prstGeom prst="rect">
            <a:avLst/>
          </a:prstGeom>
          <a:noFill/>
        </p:spPr>
        <p:txBody>
          <a:bodyPr wrap="square" rtlCol="0">
            <a:spAutoFit/>
          </a:bodyPr>
          <a:lstStyle/>
          <a:p>
            <a:r>
              <a:rPr lang="en-US" sz="2100" b="0" dirty="0" smtClean="0"/>
              <a:t>If passed would, in part, direct the Secretary of State to provide assistance to certain individuals affected by exposure to Agent Orange who reside in Vietnam, and would direct the Department of Veterans Affairs to establish at least two VA regional medical centers to address the medical needs of descendants of Vietnam era veterans.  Has been referred to committee.</a:t>
            </a:r>
            <a:endParaRPr lang="en-US" sz="2100" dirty="0"/>
          </a:p>
        </p:txBody>
      </p:sp>
      <p:sp>
        <p:nvSpPr>
          <p:cNvPr id="8" name="Footer Placeholder 7"/>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33600"/>
            <a:ext cx="7772400" cy="2362200"/>
          </a:xfrm>
        </p:spPr>
        <p:txBody>
          <a:bodyPr/>
          <a:lstStyle/>
          <a:p>
            <a:pPr algn="ctr">
              <a:buNone/>
            </a:pPr>
            <a:r>
              <a:rPr lang="en-US" sz="2800" dirty="0" smtClean="0"/>
              <a:t>For more resources on Agent Orange,  its use in Vietnam and its continued effects on those exposed and their progeny,</a:t>
            </a:r>
          </a:p>
          <a:p>
            <a:pPr algn="ctr">
              <a:buNone/>
            </a:pPr>
            <a:r>
              <a:rPr lang="en-US" sz="2800" dirty="0" smtClean="0"/>
              <a:t>visit http://</a:t>
            </a:r>
            <a:r>
              <a:rPr lang="en-US" sz="2800" dirty="0" err="1" smtClean="0"/>
              <a:t>www.vietnamthesecretagent.com</a:t>
            </a:r>
            <a:endParaRPr lang="en-US" sz="2800" dirty="0" smtClean="0"/>
          </a:p>
        </p:txBody>
      </p:sp>
      <p:sp>
        <p:nvSpPr>
          <p:cNvPr id="4" name="Footer Placeholder 3"/>
          <p:cNvSpPr>
            <a:spLocks noGrp="1"/>
          </p:cNvSpPr>
          <p:nvPr>
            <p:ph type="ftr" sz="quarter" idx="11"/>
          </p:nvPr>
        </p:nvSpPr>
        <p:spPr/>
        <p:txBody>
          <a:bodyPr/>
          <a:lstStyle/>
          <a:p>
            <a:r>
              <a:rPr lang="en-US" smtClean="0"/>
              <a:t>VIETNAMTHESECRETAGENT.COM</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228600" y="1828800"/>
            <a:ext cx="8763000" cy="1107996"/>
          </a:xfrm>
          <a:prstGeom prst="rect">
            <a:avLst/>
          </a:prstGeom>
          <a:noFill/>
          <a:ln w="9525">
            <a:noFill/>
            <a:miter lim="800000"/>
            <a:headEnd/>
            <a:tailEnd/>
          </a:ln>
          <a:effectLst/>
        </p:spPr>
        <p:txBody>
          <a:bodyPr wrap="square">
            <a:prstTxWarp prst="textNoShape">
              <a:avLst/>
            </a:prstTxWarp>
            <a:spAutoFit/>
          </a:bodyPr>
          <a:lstStyle/>
          <a:p>
            <a:pPr algn="ctr"/>
            <a:r>
              <a:rPr lang="en-US" sz="2200" b="0" dirty="0"/>
              <a:t>In response to the Times Beach incident, the American Medical Association adopts a resolution calling for a public information campaign on dioxin to</a:t>
            </a:r>
            <a:r>
              <a:rPr lang="en-US" sz="2200" b="0" dirty="0" smtClean="0"/>
              <a:t> “prevent </a:t>
            </a:r>
            <a:r>
              <a:rPr lang="en-US" sz="2200" b="0" dirty="0"/>
              <a:t>irrational reaction and unjustified public fright.”</a:t>
            </a:r>
            <a:endParaRPr lang="en-US" sz="2400" b="0" dirty="0"/>
          </a:p>
        </p:txBody>
      </p:sp>
      <p:pic>
        <p:nvPicPr>
          <p:cNvPr id="22533" name="Picture 5"/>
          <p:cNvPicPr>
            <a:picLocks noChangeAspect="1" noChangeArrowheads="1"/>
          </p:cNvPicPr>
          <p:nvPr/>
        </p:nvPicPr>
        <p:blipFill>
          <a:blip r:embed="rId3"/>
          <a:srcRect/>
          <a:stretch>
            <a:fillRect/>
          </a:stretch>
        </p:blipFill>
        <p:spPr bwMode="auto">
          <a:xfrm>
            <a:off x="5562600" y="3276600"/>
            <a:ext cx="1676400" cy="1592263"/>
          </a:xfrm>
          <a:prstGeom prst="rect">
            <a:avLst/>
          </a:prstGeom>
          <a:noFill/>
        </p:spPr>
      </p:pic>
      <p:pic>
        <p:nvPicPr>
          <p:cNvPr id="22534" name="Picture 6"/>
          <p:cNvPicPr>
            <a:picLocks noChangeAspect="1" noChangeArrowheads="1"/>
          </p:cNvPicPr>
          <p:nvPr/>
        </p:nvPicPr>
        <p:blipFill>
          <a:blip r:embed="rId4"/>
          <a:srcRect/>
          <a:stretch>
            <a:fillRect/>
          </a:stretch>
        </p:blipFill>
        <p:spPr bwMode="auto">
          <a:xfrm>
            <a:off x="1752600" y="3276600"/>
            <a:ext cx="3506788" cy="1600200"/>
          </a:xfrm>
          <a:prstGeom prst="rect">
            <a:avLst/>
          </a:prstGeom>
          <a:noFill/>
        </p:spPr>
      </p:pic>
      <p:sp>
        <p:nvSpPr>
          <p:cNvPr id="22537" name="Rectangle 9"/>
          <p:cNvSpPr>
            <a:spLocks noChangeArrowheads="1"/>
          </p:cNvSpPr>
          <p:nvPr/>
        </p:nvSpPr>
        <p:spPr bwMode="auto">
          <a:xfrm>
            <a:off x="1524000" y="5181600"/>
            <a:ext cx="5867400" cy="1138773"/>
          </a:xfrm>
          <a:prstGeom prst="rect">
            <a:avLst/>
          </a:prstGeom>
          <a:noFill/>
          <a:ln w="9525">
            <a:noFill/>
            <a:miter lim="800000"/>
            <a:headEnd/>
            <a:tailEnd/>
          </a:ln>
          <a:effectLst/>
        </p:spPr>
        <p:txBody>
          <a:bodyPr>
            <a:prstTxWarp prst="textNoShape">
              <a:avLst/>
            </a:prstTxWarp>
            <a:spAutoFit/>
          </a:bodyPr>
          <a:lstStyle/>
          <a:p>
            <a:pPr algn="ctr"/>
            <a:r>
              <a:rPr lang="en-US" sz="1700" b="0" dirty="0" smtClean="0"/>
              <a:t>That </a:t>
            </a:r>
            <a:r>
              <a:rPr lang="en-US" sz="1700" b="0" dirty="0"/>
              <a:t>report says that while dioxin</a:t>
            </a:r>
            <a:r>
              <a:rPr lang="en-US" sz="1700" b="0" dirty="0" smtClean="0"/>
              <a:t> “may </a:t>
            </a:r>
            <a:r>
              <a:rPr lang="en-US" sz="1700" b="0" dirty="0"/>
              <a:t>well be one of the most toxic substances known to man</a:t>
            </a:r>
            <a:r>
              <a:rPr lang="en-US" sz="1700" b="0" dirty="0" smtClean="0"/>
              <a:t>,” there </a:t>
            </a:r>
            <a:r>
              <a:rPr lang="en-US" sz="1700" b="0" dirty="0"/>
              <a:t>is</a:t>
            </a:r>
            <a:r>
              <a:rPr lang="en-US" sz="1700" b="0" dirty="0" smtClean="0"/>
              <a:t> “still </a:t>
            </a:r>
            <a:r>
              <a:rPr lang="en-US" sz="1700" b="0" dirty="0"/>
              <a:t>very little substantive evidence for many of the alleged </a:t>
            </a:r>
            <a:r>
              <a:rPr lang="en-US" sz="1700" b="0" dirty="0" smtClean="0"/>
              <a:t>claims made </a:t>
            </a:r>
            <a:r>
              <a:rPr lang="en-US" sz="1700" b="0" dirty="0"/>
              <a:t>against the compound</a:t>
            </a:r>
            <a:r>
              <a:rPr lang="en-US" sz="1700" b="0" dirty="0" smtClean="0"/>
              <a:t>.”</a:t>
            </a:r>
            <a:endParaRPr lang="en-US" sz="1700" b="0" dirty="0"/>
          </a:p>
        </p:txBody>
      </p:sp>
      <p:sp>
        <p:nvSpPr>
          <p:cNvPr id="22539" name="Rectangle 11"/>
          <p:cNvSpPr>
            <a:spLocks noChangeArrowheads="1"/>
          </p:cNvSpPr>
          <p:nvPr/>
        </p:nvSpPr>
        <p:spPr bwMode="auto">
          <a:xfrm>
            <a:off x="7086600" y="914400"/>
            <a:ext cx="2057400" cy="823913"/>
          </a:xfrm>
          <a:prstGeom prst="rect">
            <a:avLst/>
          </a:prstGeom>
          <a:noFill/>
          <a:ln w="9525">
            <a:noFill/>
            <a:miter lim="800000"/>
            <a:headEnd/>
            <a:tailEnd/>
          </a:ln>
          <a:effectLst/>
        </p:spPr>
        <p:txBody>
          <a:bodyPr wrap="square">
            <a:prstTxWarp prst="textNoShape">
              <a:avLst/>
            </a:prstTxWarp>
            <a:spAutoFit/>
          </a:bodyPr>
          <a:lstStyle/>
          <a:p>
            <a:r>
              <a:rPr lang="en-US" sz="4800" dirty="0">
                <a:latin typeface="Stencil" charset="0"/>
              </a:rPr>
              <a:t>June</a:t>
            </a:r>
            <a:endParaRPr lang="en-US" sz="3600" dirty="0">
              <a:latin typeface="Stencil" charset="0"/>
            </a:endParaRPr>
          </a:p>
        </p:txBody>
      </p:sp>
      <p:sp>
        <p:nvSpPr>
          <p:cNvPr id="12" name="Footer Placeholder 11"/>
          <p:cNvSpPr>
            <a:spLocks noGrp="1"/>
          </p:cNvSpPr>
          <p:nvPr>
            <p:ph type="ftr" sz="quarter" idx="11"/>
          </p:nvPr>
        </p:nvSpPr>
        <p:spPr/>
        <p:txBody>
          <a:bodyPr/>
          <a:lstStyle/>
          <a:p>
            <a:r>
              <a:rPr lang="en-US" smtClean="0"/>
              <a:t>VIETNAMTHESECRETAGENT.COM</a:t>
            </a:r>
            <a:endParaRPr lang="en-US"/>
          </a:p>
        </p:txBody>
      </p:sp>
      <p:sp>
        <p:nvSpPr>
          <p:cNvPr id="13" name="Text Box 10"/>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1983</a:t>
            </a:r>
            <a:endParaRPr lang="en-US" sz="2400" b="0" dirty="0">
              <a:latin typeface="Stenci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381000" y="1833027"/>
            <a:ext cx="8382000" cy="1138773"/>
          </a:xfrm>
          <a:prstGeom prst="rect">
            <a:avLst/>
          </a:prstGeom>
          <a:noFill/>
          <a:ln w="9525">
            <a:noFill/>
            <a:miter lim="800000"/>
            <a:headEnd/>
            <a:tailEnd/>
          </a:ln>
          <a:effectLst/>
        </p:spPr>
        <p:txBody>
          <a:bodyPr wrap="square" anchor="ctr">
            <a:prstTxWarp prst="textNoShape">
              <a:avLst/>
            </a:prstTxWarp>
            <a:spAutoFit/>
          </a:bodyPr>
          <a:lstStyle/>
          <a:p>
            <a:pPr>
              <a:spcAft>
                <a:spcPts val="600"/>
              </a:spcAft>
            </a:pPr>
            <a:r>
              <a:rPr lang="en-US" sz="1700" b="0" dirty="0" smtClean="0"/>
              <a:t>In </a:t>
            </a:r>
            <a:r>
              <a:rPr lang="en-US" sz="1700" b="0" dirty="0"/>
              <a:t>October 1983, the consortium of attorneys for American Vietnam  veterans, headed by Victor </a:t>
            </a:r>
            <a:r>
              <a:rPr lang="en-US" sz="1700" b="0" dirty="0" err="1"/>
              <a:t>Yannacone</a:t>
            </a:r>
            <a:r>
              <a:rPr lang="en-US" sz="1700" b="0" dirty="0"/>
              <a:t>, declares inability to fund the litigation further and appeals to Judge Jack Weinstein to appoint a Plaintiff’s Management Committee (PMC).</a:t>
            </a:r>
            <a:r>
              <a:rPr lang="en-US" sz="1700" b="0" dirty="0" smtClean="0"/>
              <a:t>  Victor </a:t>
            </a:r>
            <a:r>
              <a:rPr lang="en-US" sz="1700" b="0" dirty="0" err="1" smtClean="0"/>
              <a:t>Yannacone</a:t>
            </a:r>
            <a:r>
              <a:rPr lang="en-US" sz="1700" b="0" dirty="0" smtClean="0"/>
              <a:t> </a:t>
            </a:r>
            <a:r>
              <a:rPr lang="en-US" sz="1700" b="0" dirty="0"/>
              <a:t>loses </a:t>
            </a:r>
            <a:r>
              <a:rPr lang="en-US" sz="1700" b="0" dirty="0" smtClean="0"/>
              <a:t>all decision</a:t>
            </a:r>
            <a:r>
              <a:rPr lang="en-US" sz="1700" b="0" dirty="0"/>
              <a:t>-making powers and three new law firms take control within PMC</a:t>
            </a:r>
            <a:r>
              <a:rPr lang="en-US" sz="1700" b="0" dirty="0" smtClean="0"/>
              <a:t>.</a:t>
            </a:r>
            <a:endParaRPr lang="en-US" sz="1700" b="0" dirty="0"/>
          </a:p>
        </p:txBody>
      </p:sp>
      <p:sp>
        <p:nvSpPr>
          <p:cNvPr id="3077" name="Rectangle 5"/>
          <p:cNvSpPr>
            <a:spLocks noChangeArrowheads="1"/>
          </p:cNvSpPr>
          <p:nvPr/>
        </p:nvSpPr>
        <p:spPr bwMode="auto">
          <a:xfrm>
            <a:off x="3657600" y="3048000"/>
            <a:ext cx="5029200" cy="2031325"/>
          </a:xfrm>
          <a:prstGeom prst="rect">
            <a:avLst/>
          </a:prstGeom>
          <a:noFill/>
          <a:ln w="9525">
            <a:noFill/>
            <a:miter lim="800000"/>
            <a:headEnd/>
            <a:tailEnd/>
          </a:ln>
          <a:effectLst/>
        </p:spPr>
        <p:txBody>
          <a:bodyPr wrap="square">
            <a:prstTxWarp prst="textNoShape">
              <a:avLst/>
            </a:prstTxWarp>
            <a:spAutoFit/>
          </a:bodyPr>
          <a:lstStyle/>
          <a:p>
            <a:pPr algn="ctr"/>
            <a:r>
              <a:rPr lang="en-US" sz="2100" b="0" dirty="0"/>
              <a:t>The Vietnam </a:t>
            </a:r>
            <a:r>
              <a:rPr lang="en-US" sz="2100" b="0" dirty="0" smtClean="0"/>
              <a:t>Veterans’ </a:t>
            </a:r>
            <a:r>
              <a:rPr lang="en-US" sz="2100" b="0" dirty="0"/>
              <a:t>Agent Orange lawsuit is settled</a:t>
            </a:r>
            <a:r>
              <a:rPr lang="en-US" sz="2100" b="0" dirty="0" smtClean="0"/>
              <a:t> on the </a:t>
            </a:r>
            <a:r>
              <a:rPr lang="en-US" sz="2100" b="0" dirty="0"/>
              <a:t>morning of the opening day of trial. Under the terms of the settlement, the veterans who claim exposure to Agent Orange receive $180 million from the chemical companies.</a:t>
            </a:r>
          </a:p>
        </p:txBody>
      </p:sp>
      <p:sp>
        <p:nvSpPr>
          <p:cNvPr id="3078" name="Rectangle 6"/>
          <p:cNvSpPr>
            <a:spLocks noChangeArrowheads="1"/>
          </p:cNvSpPr>
          <p:nvPr/>
        </p:nvSpPr>
        <p:spPr bwMode="auto">
          <a:xfrm>
            <a:off x="685800" y="5029200"/>
            <a:ext cx="7772400" cy="1371600"/>
          </a:xfrm>
          <a:prstGeom prst="rect">
            <a:avLst/>
          </a:prstGeom>
          <a:noFill/>
          <a:ln w="9525">
            <a:noFill/>
            <a:miter lim="800000"/>
            <a:headEnd/>
            <a:tailEnd/>
          </a:ln>
          <a:effectLst/>
        </p:spPr>
        <p:txBody>
          <a:bodyPr>
            <a:prstTxWarp prst="textNoShape">
              <a:avLst/>
            </a:prstTxWarp>
            <a:noAutofit/>
          </a:bodyPr>
          <a:lstStyle/>
          <a:p>
            <a:pPr algn="r"/>
            <a:r>
              <a:rPr lang="en-US" sz="1700" b="0" dirty="0"/>
              <a:t>But those companies do not have to admit culpability for any injuries that occurred as a result of Agent Orange exposure. The U.S. government is not a party to the litigation. The settlement leads to roughly 50,000 people receiving small compensation ($5,000 or less). Following an initial request for a $40,000,000 legal fee, Judge Weinstein grants the law firms a fee of $9.2 million. </a:t>
            </a:r>
          </a:p>
        </p:txBody>
      </p:sp>
      <p:pic>
        <p:nvPicPr>
          <p:cNvPr id="3080" name="Picture 8"/>
          <p:cNvPicPr>
            <a:picLocks noChangeAspect="1" noChangeArrowheads="1"/>
          </p:cNvPicPr>
          <p:nvPr/>
        </p:nvPicPr>
        <p:blipFill>
          <a:blip r:embed="rId3"/>
          <a:srcRect l="7692"/>
          <a:stretch>
            <a:fillRect/>
          </a:stretch>
        </p:blipFill>
        <p:spPr bwMode="auto">
          <a:xfrm>
            <a:off x="685800" y="3124200"/>
            <a:ext cx="2743200" cy="1860550"/>
          </a:xfrm>
          <a:prstGeom prst="rect">
            <a:avLst/>
          </a:prstGeom>
          <a:noFill/>
        </p:spPr>
      </p:pic>
      <p:sp>
        <p:nvSpPr>
          <p:cNvPr id="3081" name="Rectangle 9"/>
          <p:cNvSpPr>
            <a:spLocks noChangeArrowheads="1"/>
          </p:cNvSpPr>
          <p:nvPr/>
        </p:nvSpPr>
        <p:spPr bwMode="auto">
          <a:xfrm>
            <a:off x="7410604" y="921603"/>
            <a:ext cx="1428596" cy="830997"/>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May</a:t>
            </a:r>
          </a:p>
        </p:txBody>
      </p:sp>
      <p:sp>
        <p:nvSpPr>
          <p:cNvPr id="3082" name="Text Box 10"/>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1984</a:t>
            </a:r>
            <a:endParaRPr lang="en-US" sz="2400" b="0" dirty="0">
              <a:latin typeface="Stencil" charset="0"/>
            </a:endParaRPr>
          </a:p>
        </p:txBody>
      </p:sp>
      <p:sp>
        <p:nvSpPr>
          <p:cNvPr id="12" name="Footer Placeholder 11"/>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457200" y="2133600"/>
            <a:ext cx="8305800" cy="1446550"/>
          </a:xfrm>
          <a:prstGeom prst="rect">
            <a:avLst/>
          </a:prstGeom>
          <a:noFill/>
          <a:ln w="9525">
            <a:noFill/>
            <a:miter lim="800000"/>
            <a:headEnd/>
            <a:tailEnd/>
          </a:ln>
          <a:effectLst/>
        </p:spPr>
        <p:txBody>
          <a:bodyPr wrap="square">
            <a:prstTxWarp prst="textNoShape">
              <a:avLst/>
            </a:prstTxWarp>
            <a:spAutoFit/>
          </a:bodyPr>
          <a:lstStyle/>
          <a:p>
            <a:pPr algn="ctr"/>
            <a:r>
              <a:rPr lang="en-US" sz="2200" b="0" dirty="0"/>
              <a:t>Congress passes Public Law 98-542, designed to provide compensation to Vietnam veterans for soft tissue sarcoma and requiring the Veterans Administration [VA] to establish standards for Agent Orange and atomic radiation compensation.</a:t>
            </a:r>
          </a:p>
        </p:txBody>
      </p:sp>
      <p:pic>
        <p:nvPicPr>
          <p:cNvPr id="23559" name="Picture 7"/>
          <p:cNvPicPr>
            <a:picLocks noChangeAspect="1" noChangeArrowheads="1"/>
          </p:cNvPicPr>
          <p:nvPr/>
        </p:nvPicPr>
        <p:blipFill>
          <a:blip r:embed="rId3"/>
          <a:srcRect l="2020" t="15964"/>
          <a:stretch>
            <a:fillRect/>
          </a:stretch>
        </p:blipFill>
        <p:spPr bwMode="auto">
          <a:xfrm>
            <a:off x="1600200" y="3962400"/>
            <a:ext cx="5715000" cy="2170113"/>
          </a:xfrm>
          <a:prstGeom prst="rect">
            <a:avLst/>
          </a:prstGeom>
          <a:noFill/>
        </p:spPr>
      </p:pic>
      <p:sp>
        <p:nvSpPr>
          <p:cNvPr id="23560" name="Rectangle 8"/>
          <p:cNvSpPr>
            <a:spLocks noChangeArrowheads="1"/>
          </p:cNvSpPr>
          <p:nvPr/>
        </p:nvSpPr>
        <p:spPr bwMode="auto">
          <a:xfrm>
            <a:off x="5943600" y="914400"/>
            <a:ext cx="2903359" cy="830997"/>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October</a:t>
            </a:r>
          </a:p>
        </p:txBody>
      </p:sp>
      <p:sp>
        <p:nvSpPr>
          <p:cNvPr id="23561" name="Text Box 9"/>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1984</a:t>
            </a:r>
            <a:endParaRPr lang="en-US" sz="2400" b="0" dirty="0">
              <a:latin typeface="Stencil" charset="0"/>
            </a:endParaRPr>
          </a:p>
        </p:txBody>
      </p:sp>
      <p:sp>
        <p:nvSpPr>
          <p:cNvPr id="10" name="Footer Placeholder 9"/>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609600" y="1905000"/>
            <a:ext cx="4419600" cy="2462212"/>
          </a:xfrm>
          <a:prstGeom prst="rect">
            <a:avLst/>
          </a:prstGeom>
          <a:noFill/>
          <a:ln w="9525">
            <a:noFill/>
            <a:miter lim="800000"/>
            <a:headEnd/>
            <a:tailEnd/>
          </a:ln>
          <a:effectLst/>
        </p:spPr>
        <p:txBody>
          <a:bodyPr wrap="square">
            <a:prstTxWarp prst="textNoShape">
              <a:avLst/>
            </a:prstTxWarp>
            <a:spAutoFit/>
          </a:bodyPr>
          <a:lstStyle/>
          <a:p>
            <a:pPr algn="r"/>
            <a:r>
              <a:rPr lang="en-US" sz="2200" b="0" dirty="0"/>
              <a:t>		A Federal </a:t>
            </a:r>
            <a:r>
              <a:rPr lang="en-US" sz="2200" b="0" dirty="0" smtClean="0"/>
              <a:t>district judge throws </a:t>
            </a:r>
            <a:r>
              <a:rPr lang="en-US" sz="2200" b="0" dirty="0"/>
              <a:t>out </a:t>
            </a:r>
            <a:r>
              <a:rPr lang="en-US" sz="2200" b="0" dirty="0" smtClean="0"/>
              <a:t>the</a:t>
            </a:r>
            <a:r>
              <a:rPr lang="en-US" sz="2200" b="0" dirty="0"/>
              <a:t> </a:t>
            </a:r>
            <a:r>
              <a:rPr lang="en-US" sz="2200" b="0" dirty="0" smtClean="0"/>
              <a:t>Veterans Administration’s </a:t>
            </a:r>
            <a:r>
              <a:rPr lang="en-US" sz="2200" b="0" dirty="0"/>
              <a:t>regulations on </a:t>
            </a:r>
            <a:r>
              <a:rPr lang="en-US" sz="2200" b="0" dirty="0" smtClean="0"/>
              <a:t>health damage </a:t>
            </a:r>
            <a:r>
              <a:rPr lang="en-US" sz="2200" b="0" dirty="0"/>
              <a:t>attributed to the herbicide Agent Orange, ordering the agency to reconsider claims of more than </a:t>
            </a:r>
            <a:r>
              <a:rPr lang="en-US" sz="2200" b="0" dirty="0" smtClean="0"/>
              <a:t>31,000 Vietnam </a:t>
            </a:r>
            <a:r>
              <a:rPr lang="en-US" sz="2200" b="0" dirty="0"/>
              <a:t>War veterans.  </a:t>
            </a:r>
          </a:p>
        </p:txBody>
      </p:sp>
      <p:sp>
        <p:nvSpPr>
          <p:cNvPr id="4103" name="Rectangle 7"/>
          <p:cNvSpPr>
            <a:spLocks noChangeArrowheads="1"/>
          </p:cNvSpPr>
          <p:nvPr/>
        </p:nvSpPr>
        <p:spPr bwMode="auto">
          <a:xfrm>
            <a:off x="654050" y="1752600"/>
            <a:ext cx="1555750" cy="914400"/>
          </a:xfrm>
          <a:prstGeom prst="rect">
            <a:avLst/>
          </a:prstGeom>
          <a:noFill/>
          <a:ln w="9525">
            <a:noFill/>
            <a:miter lim="800000"/>
            <a:headEnd/>
            <a:tailEnd/>
          </a:ln>
          <a:effectLst/>
        </p:spPr>
        <p:txBody>
          <a:bodyPr wrap="none">
            <a:prstTxWarp prst="textNoShape">
              <a:avLst/>
            </a:prstTxWarp>
            <a:spAutoFit/>
          </a:bodyPr>
          <a:lstStyle/>
          <a:p>
            <a:r>
              <a:rPr lang="en-US" sz="5400" dirty="0">
                <a:latin typeface="Stencil" charset="0"/>
              </a:rPr>
              <a:t>May</a:t>
            </a:r>
            <a:endParaRPr lang="en-US" sz="3600" dirty="0">
              <a:latin typeface="Stencil" charset="0"/>
            </a:endParaRPr>
          </a:p>
        </p:txBody>
      </p:sp>
      <p:pic>
        <p:nvPicPr>
          <p:cNvPr id="4104" name="Picture 8"/>
          <p:cNvPicPr>
            <a:picLocks noChangeAspect="1" noChangeArrowheads="1"/>
          </p:cNvPicPr>
          <p:nvPr/>
        </p:nvPicPr>
        <p:blipFill>
          <a:blip r:embed="rId3"/>
          <a:srcRect l="23743" t="6459" r="6436" b="54279"/>
          <a:stretch>
            <a:fillRect/>
          </a:stretch>
        </p:blipFill>
        <p:spPr bwMode="auto">
          <a:xfrm rot="16200000">
            <a:off x="4484688" y="2068512"/>
            <a:ext cx="5181600" cy="3635375"/>
          </a:xfrm>
          <a:prstGeom prst="rect">
            <a:avLst/>
          </a:prstGeom>
          <a:noFill/>
        </p:spPr>
      </p:pic>
      <p:sp>
        <p:nvSpPr>
          <p:cNvPr id="4105" name="Text Box 9"/>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1989</a:t>
            </a:r>
            <a:endParaRPr lang="en-US" sz="2400" b="0">
              <a:latin typeface="Stencil" charset="0"/>
            </a:endParaRPr>
          </a:p>
        </p:txBody>
      </p:sp>
      <p:sp>
        <p:nvSpPr>
          <p:cNvPr id="4106" name="Rectangle 10"/>
          <p:cNvSpPr>
            <a:spLocks noChangeArrowheads="1"/>
          </p:cNvSpPr>
          <p:nvPr/>
        </p:nvSpPr>
        <p:spPr bwMode="auto">
          <a:xfrm>
            <a:off x="685800" y="4466272"/>
            <a:ext cx="4343400" cy="1477328"/>
          </a:xfrm>
          <a:prstGeom prst="rect">
            <a:avLst/>
          </a:prstGeom>
          <a:noFill/>
          <a:ln w="9525">
            <a:noFill/>
            <a:miter lim="800000"/>
            <a:headEnd/>
            <a:tailEnd/>
          </a:ln>
          <a:effectLst/>
        </p:spPr>
        <p:txBody>
          <a:bodyPr wrap="square">
            <a:prstTxWarp prst="textNoShape">
              <a:avLst/>
            </a:prstTxWarp>
            <a:spAutoFit/>
          </a:bodyPr>
          <a:lstStyle/>
          <a:p>
            <a:r>
              <a:rPr lang="en-US" sz="1800" b="0" dirty="0"/>
              <a:t>Despite Public Law 98-542, the VA has been requiring proof that the herbicide caused certain illnesses.  As a result they have primarily been treating and compensating veterans suffering from </a:t>
            </a:r>
            <a:r>
              <a:rPr lang="en-US" sz="1800" b="0" dirty="0" err="1"/>
              <a:t>chloracne</a:t>
            </a:r>
            <a:r>
              <a:rPr lang="en-US" sz="1800" b="0" dirty="0"/>
              <a:t>.</a:t>
            </a:r>
          </a:p>
        </p:txBody>
      </p:sp>
      <p:sp>
        <p:nvSpPr>
          <p:cNvPr id="11" name="Footer Placeholder 10"/>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5867400" y="914400"/>
            <a:ext cx="2916183" cy="830997"/>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January</a:t>
            </a:r>
          </a:p>
        </p:txBody>
      </p:sp>
      <p:sp>
        <p:nvSpPr>
          <p:cNvPr id="6150" name="Rectangle 6"/>
          <p:cNvSpPr>
            <a:spLocks noChangeArrowheads="1"/>
          </p:cNvSpPr>
          <p:nvPr/>
        </p:nvSpPr>
        <p:spPr bwMode="auto">
          <a:xfrm>
            <a:off x="1828800" y="1981200"/>
            <a:ext cx="6959600" cy="519113"/>
          </a:xfrm>
          <a:prstGeom prst="rect">
            <a:avLst/>
          </a:prstGeom>
          <a:noFill/>
          <a:ln w="9525">
            <a:noFill/>
            <a:miter lim="800000"/>
            <a:headEnd/>
            <a:tailEnd/>
          </a:ln>
          <a:effectLst/>
        </p:spPr>
        <p:txBody>
          <a:bodyPr wrap="none">
            <a:prstTxWarp prst="textNoShape">
              <a:avLst/>
            </a:prstTxWarp>
            <a:spAutoFit/>
          </a:bodyPr>
          <a:lstStyle/>
          <a:p>
            <a:r>
              <a:rPr lang="en-US"/>
              <a:t>Agent Orange Act of 1991  Public Law 102-4</a:t>
            </a:r>
          </a:p>
        </p:txBody>
      </p:sp>
      <p:sp>
        <p:nvSpPr>
          <p:cNvPr id="6147" name="Rectangle 3"/>
          <p:cNvSpPr>
            <a:spLocks noChangeArrowheads="1"/>
          </p:cNvSpPr>
          <p:nvPr/>
        </p:nvSpPr>
        <p:spPr bwMode="auto">
          <a:xfrm>
            <a:off x="762000" y="2667000"/>
            <a:ext cx="7924800" cy="2800766"/>
          </a:xfrm>
          <a:prstGeom prst="rect">
            <a:avLst/>
          </a:prstGeom>
          <a:noFill/>
          <a:ln w="9525">
            <a:noFill/>
            <a:miter lim="800000"/>
            <a:headEnd/>
            <a:tailEnd/>
          </a:ln>
          <a:effectLst/>
        </p:spPr>
        <p:txBody>
          <a:bodyPr wrap="square">
            <a:prstTxWarp prst="textNoShape">
              <a:avLst/>
            </a:prstTxWarp>
            <a:spAutoFit/>
          </a:bodyPr>
          <a:lstStyle/>
          <a:p>
            <a:r>
              <a:rPr lang="en-US" sz="2200" b="0" dirty="0"/>
              <a:t>This Agent Orange Act gives the Department of Veterans Affairs </a:t>
            </a:r>
            <a:r>
              <a:rPr lang="en-US" sz="2200" b="0" dirty="0" smtClean="0"/>
              <a:t>the authority </a:t>
            </a:r>
            <a:r>
              <a:rPr lang="en-US" sz="2200" b="0" dirty="0"/>
              <a:t>to declare certain conditions</a:t>
            </a:r>
            <a:r>
              <a:rPr lang="en-US" sz="2200" b="0" dirty="0" smtClean="0"/>
              <a:t> ‘presumptive’ </a:t>
            </a:r>
            <a:r>
              <a:rPr lang="en-US" sz="2200" b="0" dirty="0"/>
              <a:t>to exposure to Agent Orange/Dioxin. This law makes veterans who served in Vietnam </a:t>
            </a:r>
            <a:r>
              <a:rPr lang="en-US" sz="2200" b="0" dirty="0" smtClean="0"/>
              <a:t>eligible to </a:t>
            </a:r>
            <a:r>
              <a:rPr lang="en-US" sz="2200" b="0" dirty="0"/>
              <a:t>receive treatment and compensation for these conditions without having to prove exposure to herbicides.  Conditions include: </a:t>
            </a:r>
            <a:r>
              <a:rPr lang="en-US" sz="2200" b="0" dirty="0" smtClean="0"/>
              <a:t>Hodgkin’s </a:t>
            </a:r>
            <a:r>
              <a:rPr lang="en-US" sz="2200" b="0" dirty="0"/>
              <a:t>disease, multiple myeloma, Non-</a:t>
            </a:r>
            <a:r>
              <a:rPr lang="en-US" sz="2200" b="0" dirty="0" smtClean="0"/>
              <a:t>Hodgkin’s </a:t>
            </a:r>
            <a:r>
              <a:rPr lang="en-US" sz="2200" b="0" dirty="0"/>
              <a:t>lymphoma, </a:t>
            </a:r>
            <a:r>
              <a:rPr lang="en-US" sz="2200" b="0" dirty="0" err="1"/>
              <a:t>Porphyria</a:t>
            </a:r>
            <a:r>
              <a:rPr lang="en-US" sz="2200" b="0" dirty="0"/>
              <a:t> </a:t>
            </a:r>
            <a:r>
              <a:rPr lang="en-US" sz="2200" b="0" dirty="0" err="1" smtClean="0"/>
              <a:t>cutanea</a:t>
            </a:r>
            <a:r>
              <a:rPr lang="en-US" sz="2200" b="0" dirty="0"/>
              <a:t> </a:t>
            </a:r>
            <a:r>
              <a:rPr lang="en-US" sz="2200" b="0" dirty="0" err="1" smtClean="0"/>
              <a:t>tarda</a:t>
            </a:r>
            <a:r>
              <a:rPr lang="en-US" sz="2200" b="0" dirty="0"/>
              <a:t>, respiratory cancers, soft-tissue sarcoma, </a:t>
            </a:r>
            <a:r>
              <a:rPr lang="en-US" sz="2200" b="0" dirty="0" err="1"/>
              <a:t>Chloracne</a:t>
            </a:r>
            <a:r>
              <a:rPr lang="en-US" sz="2200" b="0" dirty="0"/>
              <a:t>.</a:t>
            </a:r>
          </a:p>
        </p:txBody>
      </p:sp>
      <p:sp>
        <p:nvSpPr>
          <p:cNvPr id="6151" name="Text Box 7"/>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1991</a:t>
            </a:r>
            <a:endParaRPr lang="en-US" sz="2400" b="0">
              <a:latin typeface="Stencil" charset="0"/>
            </a:endParaRPr>
          </a:p>
        </p:txBody>
      </p:sp>
      <p:sp>
        <p:nvSpPr>
          <p:cNvPr id="10" name="Footer Placeholder 9"/>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533400" y="2819400"/>
            <a:ext cx="2362200" cy="2530475"/>
          </a:xfrm>
          <a:prstGeom prst="rect">
            <a:avLst/>
          </a:prstGeom>
          <a:noFill/>
          <a:ln w="9525">
            <a:noFill/>
            <a:miter lim="800000"/>
            <a:headEnd/>
            <a:tailEnd/>
          </a:ln>
          <a:effectLst/>
        </p:spPr>
        <p:txBody>
          <a:bodyPr>
            <a:prstTxWarp prst="textNoShape">
              <a:avLst/>
            </a:prstTxWarp>
            <a:spAutoFit/>
          </a:bodyPr>
          <a:lstStyle/>
          <a:p>
            <a:pPr algn="r"/>
            <a:r>
              <a:rPr lang="en-US" sz="2000" b="0" dirty="0"/>
              <a:t>President Clinton orders VA disability benefits expanded to cover veterans who served in Vietnam and suffer from prostate cancer or a nerve disease.</a:t>
            </a:r>
          </a:p>
        </p:txBody>
      </p:sp>
      <p:pic>
        <p:nvPicPr>
          <p:cNvPr id="7192" name="Picture 24"/>
          <p:cNvPicPr>
            <a:picLocks noChangeAspect="1" noChangeArrowheads="1"/>
          </p:cNvPicPr>
          <p:nvPr/>
        </p:nvPicPr>
        <p:blipFill>
          <a:blip r:embed="rId3"/>
          <a:srcRect/>
          <a:stretch>
            <a:fillRect/>
          </a:stretch>
        </p:blipFill>
        <p:spPr bwMode="auto">
          <a:xfrm>
            <a:off x="3200400" y="1447800"/>
            <a:ext cx="3487738" cy="4948238"/>
          </a:xfrm>
          <a:prstGeom prst="rect">
            <a:avLst/>
          </a:prstGeom>
          <a:noFill/>
        </p:spPr>
      </p:pic>
      <p:sp>
        <p:nvSpPr>
          <p:cNvPr id="7193" name="Rectangle 25"/>
          <p:cNvSpPr>
            <a:spLocks noChangeArrowheads="1"/>
          </p:cNvSpPr>
          <p:nvPr/>
        </p:nvSpPr>
        <p:spPr bwMode="auto">
          <a:xfrm>
            <a:off x="7391400" y="921603"/>
            <a:ext cx="1428596" cy="830997"/>
          </a:xfrm>
          <a:prstGeom prst="rect">
            <a:avLst/>
          </a:prstGeom>
          <a:noFill/>
          <a:ln w="9525">
            <a:noFill/>
            <a:miter lim="800000"/>
            <a:headEnd/>
            <a:tailEnd/>
          </a:ln>
          <a:effectLst/>
        </p:spPr>
        <p:txBody>
          <a:bodyPr wrap="none">
            <a:prstTxWarp prst="textNoShape">
              <a:avLst/>
            </a:prstTxWarp>
            <a:spAutoFit/>
          </a:bodyPr>
          <a:lstStyle/>
          <a:p>
            <a:r>
              <a:rPr lang="en-US" sz="4800" dirty="0">
                <a:latin typeface="Stencil" charset="0"/>
              </a:rPr>
              <a:t>May</a:t>
            </a:r>
          </a:p>
        </p:txBody>
      </p:sp>
      <p:sp>
        <p:nvSpPr>
          <p:cNvPr id="7194" name="Text Box 26"/>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a:latin typeface="Stencil" charset="0"/>
              </a:rPr>
              <a:t>1996</a:t>
            </a:r>
            <a:endParaRPr lang="en-US" sz="2400" b="0">
              <a:latin typeface="Stencil" charset="0"/>
            </a:endParaRPr>
          </a:p>
        </p:txBody>
      </p:sp>
      <p:sp>
        <p:nvSpPr>
          <p:cNvPr id="8" name="Footer Placeholder 7"/>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09600" y="2057400"/>
            <a:ext cx="8077200" cy="3139321"/>
          </a:xfrm>
          <a:prstGeom prst="rect">
            <a:avLst/>
          </a:prstGeom>
          <a:noFill/>
          <a:ln w="9525">
            <a:noFill/>
            <a:miter lim="800000"/>
            <a:headEnd/>
            <a:tailEnd/>
          </a:ln>
          <a:effectLst/>
        </p:spPr>
        <p:txBody>
          <a:bodyPr wrap="square">
            <a:prstTxWarp prst="textNoShape">
              <a:avLst/>
            </a:prstTxWarp>
            <a:spAutoFit/>
          </a:bodyPr>
          <a:lstStyle/>
          <a:p>
            <a:r>
              <a:rPr lang="en-US" sz="2200" b="0" dirty="0" smtClean="0"/>
              <a:t>Veterans</a:t>
            </a:r>
            <a:r>
              <a:rPr lang="en-US" sz="2200" b="0" dirty="0"/>
              <a:t>’ Health Care Eligibility Reform Act of 1996 stipulates that the VA must provide its Medical Benefits Package – including outpatient and inpatient medical care at VA facilities</a:t>
            </a:r>
            <a:r>
              <a:rPr lang="en-US" sz="2200" b="0" dirty="0" smtClean="0"/>
              <a:t>,</a:t>
            </a:r>
          </a:p>
          <a:p>
            <a:r>
              <a:rPr lang="en-US" sz="2200" b="0" dirty="0" smtClean="0"/>
              <a:t>prescription </a:t>
            </a:r>
            <a:r>
              <a:rPr lang="en-US" sz="2200" b="0" dirty="0"/>
              <a:t>medications</a:t>
            </a:r>
            <a:r>
              <a:rPr lang="en-US" sz="2200" b="0" dirty="0" smtClean="0"/>
              <a:t> </a:t>
            </a:r>
          </a:p>
          <a:p>
            <a:r>
              <a:rPr lang="en-US" sz="2200" b="0" dirty="0" smtClean="0"/>
              <a:t>and home health and </a:t>
            </a:r>
          </a:p>
          <a:p>
            <a:r>
              <a:rPr lang="en-US" sz="2200" b="0" dirty="0" smtClean="0"/>
              <a:t>hospice care – </a:t>
            </a:r>
            <a:r>
              <a:rPr lang="en-US" sz="2200" b="0" dirty="0"/>
              <a:t>to veterans </a:t>
            </a:r>
          </a:p>
          <a:p>
            <a:r>
              <a:rPr lang="en-US" sz="2200" b="0" dirty="0"/>
              <a:t>with disorders associated </a:t>
            </a:r>
          </a:p>
          <a:p>
            <a:r>
              <a:rPr lang="en-US" sz="2200" b="0" dirty="0"/>
              <a:t>with herbicide </a:t>
            </a:r>
            <a:r>
              <a:rPr lang="en-US" sz="2200" b="0" dirty="0" smtClean="0"/>
              <a:t>exposure</a:t>
            </a:r>
          </a:p>
          <a:p>
            <a:r>
              <a:rPr lang="en-US" sz="2200" b="0" dirty="0" smtClean="0"/>
              <a:t>in Vietnam</a:t>
            </a:r>
            <a:r>
              <a:rPr lang="en-US" sz="2200" b="0" dirty="0"/>
              <a:t>.</a:t>
            </a:r>
            <a:endParaRPr lang="en-US" sz="2000" b="0" dirty="0"/>
          </a:p>
        </p:txBody>
      </p:sp>
      <p:sp>
        <p:nvSpPr>
          <p:cNvPr id="30731" name="Rectangle 11"/>
          <p:cNvSpPr>
            <a:spLocks noChangeArrowheads="1"/>
          </p:cNvSpPr>
          <p:nvPr/>
        </p:nvSpPr>
        <p:spPr bwMode="auto">
          <a:xfrm>
            <a:off x="5943600" y="921603"/>
            <a:ext cx="2903359" cy="830997"/>
          </a:xfrm>
          <a:prstGeom prst="rect">
            <a:avLst/>
          </a:prstGeom>
          <a:noFill/>
          <a:ln w="9525">
            <a:noFill/>
            <a:miter lim="800000"/>
            <a:headEnd/>
            <a:tailEnd/>
          </a:ln>
          <a:effectLst/>
        </p:spPr>
        <p:txBody>
          <a:bodyPr wrap="none">
            <a:prstTxWarp prst="textNoShape">
              <a:avLst/>
            </a:prstTxWarp>
            <a:spAutoFit/>
          </a:bodyPr>
          <a:lstStyle/>
          <a:p>
            <a:r>
              <a:rPr lang="en-US" sz="4800" dirty="0" err="1" smtClean="0">
                <a:latin typeface="Stencil" charset="0"/>
              </a:rPr>
              <a:t>october</a:t>
            </a:r>
            <a:endParaRPr lang="en-US" sz="4800" dirty="0"/>
          </a:p>
        </p:txBody>
      </p:sp>
      <p:sp>
        <p:nvSpPr>
          <p:cNvPr id="30732" name="Text Box 12"/>
          <p:cNvSpPr txBox="1">
            <a:spLocks noChangeArrowheads="1"/>
          </p:cNvSpPr>
          <p:nvPr/>
        </p:nvSpPr>
        <p:spPr bwMode="auto">
          <a:xfrm>
            <a:off x="7083425" y="228600"/>
            <a:ext cx="2057400" cy="914400"/>
          </a:xfrm>
          <a:prstGeom prst="rect">
            <a:avLst/>
          </a:prstGeom>
          <a:noFill/>
          <a:ln w="9525">
            <a:noFill/>
            <a:miter lim="800000"/>
            <a:headEnd/>
            <a:tailEnd/>
          </a:ln>
          <a:effectLst/>
        </p:spPr>
        <p:txBody>
          <a:bodyPr>
            <a:prstTxWarp prst="textNoShape">
              <a:avLst/>
            </a:prstTxWarp>
            <a:spAutoFit/>
          </a:bodyPr>
          <a:lstStyle/>
          <a:p>
            <a:r>
              <a:rPr lang="en-US" sz="5400" b="0" dirty="0">
                <a:latin typeface="Stencil" charset="0"/>
              </a:rPr>
              <a:t>1996</a:t>
            </a:r>
            <a:endParaRPr lang="en-US" sz="2400" b="0" dirty="0">
              <a:latin typeface="Stencil" charset="0"/>
            </a:endParaRPr>
          </a:p>
        </p:txBody>
      </p:sp>
      <p:pic>
        <p:nvPicPr>
          <p:cNvPr id="30733" name="Picture 13"/>
          <p:cNvPicPr>
            <a:picLocks noChangeAspect="1" noChangeArrowheads="1"/>
          </p:cNvPicPr>
          <p:nvPr/>
        </p:nvPicPr>
        <p:blipFill>
          <a:blip r:embed="rId3"/>
          <a:srcRect/>
          <a:stretch>
            <a:fillRect/>
          </a:stretch>
        </p:blipFill>
        <p:spPr bwMode="auto">
          <a:xfrm>
            <a:off x="3810000" y="3276600"/>
            <a:ext cx="4635500" cy="316230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t>VIETNAMTHESECRETAGENT.COM</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11105</TotalTime>
  <Words>2377</Words>
  <Application>Microsoft Macintosh PowerPoint</Application>
  <PresentationFormat>On-screen Show (4:3)</PresentationFormat>
  <Paragraphs>176</Paragraphs>
  <Slides>29</Slides>
  <Notes>23</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Manager/>
  <Company>Human Arts Association</Company>
  <LinksUpToDate>false</LinksUpToDate>
  <SharedDoc>false</SharedDoc>
  <HyperlinkBase>http://vietnamthesecretagent.com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 Orange/Dioxin Historic Timeline 1983-2011</dc:title>
  <dc:subject>Agent Orange/Dioxin Historic Timeline </dc:subject>
  <dc:creator>Vietnam: the Secret Agent Resources</dc:creator>
  <cp:keywords/>
  <dc:description/>
  <cp:lastModifiedBy>Elizabeth Santeix</cp:lastModifiedBy>
  <cp:revision>67</cp:revision>
  <cp:lastPrinted>2011-10-30T00:45:38Z</cp:lastPrinted>
  <dcterms:created xsi:type="dcterms:W3CDTF">2011-10-31T19:59:32Z</dcterms:created>
  <dcterms:modified xsi:type="dcterms:W3CDTF">2011-10-31T20:09:40Z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2011-10-31T04:00:00Z</vt:filetime>
  </property>
</Properties>
</file>